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845" r:id="rId1"/>
  </p:sldMasterIdLst>
  <p:notesMasterIdLst>
    <p:notesMasterId r:id="rId8"/>
  </p:notesMasterIdLst>
  <p:sldIdLst>
    <p:sldId id="2038387989" r:id="rId2"/>
    <p:sldId id="2038387995" r:id="rId3"/>
    <p:sldId id="2038387996" r:id="rId4"/>
    <p:sldId id="6971" r:id="rId5"/>
    <p:sldId id="2038387992" r:id="rId6"/>
    <p:sldId id="203838799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>
          <p15:clr>
            <a:srgbClr val="A4A3A4"/>
          </p15:clr>
        </p15:guide>
        <p15:guide id="2" pos="325">
          <p15:clr>
            <a:srgbClr val="A4A3A4"/>
          </p15:clr>
        </p15:guide>
        <p15:guide id="3" pos="7355">
          <p15:clr>
            <a:srgbClr val="A4A3A4"/>
          </p15:clr>
        </p15:guide>
        <p15:guide id="4" orient="horz" pos="4088">
          <p15:clr>
            <a:srgbClr val="A4A3A4"/>
          </p15:clr>
        </p15:guide>
        <p15:guide id="5" pos="3840">
          <p15:clr>
            <a:srgbClr val="A4A3A4"/>
          </p15:clr>
        </p15:guide>
        <p15:guide id="6" orient="horz" pos="2478">
          <p15:clr>
            <a:srgbClr val="A4A3A4"/>
          </p15:clr>
        </p15:guide>
        <p15:guide id="7" orient="horz" pos="10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D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1831"/>
  </p:normalViewPr>
  <p:slideViewPr>
    <p:cSldViewPr snapToGrid="0" snapToObjects="1">
      <p:cViewPr varScale="1">
        <p:scale>
          <a:sx n="82" d="100"/>
          <a:sy n="82" d="100"/>
        </p:scale>
        <p:origin x="176" y="840"/>
      </p:cViewPr>
      <p:guideLst>
        <p:guide orient="horz" pos="1003"/>
        <p:guide pos="325"/>
        <p:guide pos="7355"/>
        <p:guide orient="horz" pos="4088"/>
        <p:guide pos="3840"/>
        <p:guide orient="horz" pos="2478"/>
        <p:guide orient="horz" pos="10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B7FF2-5803-9649-829D-3C77BB1225F2}" type="datetimeFigureOut">
              <a:rPr lang="fr-FR" smtClean="0"/>
              <a:t>11/04/2024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D5938-0885-0A48-8055-F5BC39505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7435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tiff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6.tiff"/><Relationship Id="rId5" Type="http://schemas.openxmlformats.org/officeDocument/2006/relationships/image" Target="../media/image11.png"/><Relationship Id="rId10" Type="http://schemas.openxmlformats.org/officeDocument/2006/relationships/image" Target="../media/image15.jpeg"/><Relationship Id="rId4" Type="http://schemas.openxmlformats.org/officeDocument/2006/relationships/image" Target="../media/image10.jpeg"/><Relationship Id="rId9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4.png"/><Relationship Id="rId3" Type="http://schemas.openxmlformats.org/officeDocument/2006/relationships/image" Target="../media/image7.emf"/><Relationship Id="rId7" Type="http://schemas.openxmlformats.org/officeDocument/2006/relationships/image" Target="../media/image29.emf"/><Relationship Id="rId12" Type="http://schemas.openxmlformats.org/officeDocument/2006/relationships/image" Target="../media/image33.png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emf"/><Relationship Id="rId11" Type="http://schemas.openxmlformats.org/officeDocument/2006/relationships/image" Target="../media/image32.png"/><Relationship Id="rId5" Type="http://schemas.openxmlformats.org/officeDocument/2006/relationships/image" Target="../media/image27.emf"/><Relationship Id="rId10" Type="http://schemas.openxmlformats.org/officeDocument/2006/relationships/image" Target="../media/image1.emf"/><Relationship Id="rId4" Type="http://schemas.openxmlformats.org/officeDocument/2006/relationships/image" Target="../media/image8.emf"/><Relationship Id="rId9" Type="http://schemas.openxmlformats.org/officeDocument/2006/relationships/image" Target="../media/image31.emf"/><Relationship Id="rId14" Type="http://schemas.microsoft.com/office/2007/relationships/hdphoto" Target="../media/hdphoto2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de garde cli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E06B63-7DFD-C745-A7F4-BFB59E2038CC}"/>
              </a:ext>
            </a:extLst>
          </p:cNvPr>
          <p:cNvSpPr/>
          <p:nvPr/>
        </p:nvSpPr>
        <p:spPr>
          <a:xfrm>
            <a:off x="0" y="3140742"/>
            <a:ext cx="12192000" cy="3717258"/>
          </a:xfrm>
          <a:prstGeom prst="rect">
            <a:avLst/>
          </a:prstGeom>
          <a:solidFill>
            <a:srgbClr val="FFCB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636DE80-7B06-9E41-8A7E-8816019068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6170613"/>
            <a:ext cx="5635625" cy="376237"/>
          </a:xfrm>
        </p:spPr>
        <p:txBody>
          <a:bodyPr rIns="36000" anchor="ctr"/>
          <a:lstStyle>
            <a:lvl1pPr algn="r">
              <a:defRPr b="1" i="0"/>
            </a:lvl1pPr>
          </a:lstStyle>
          <a:p>
            <a:pPr lvl="0"/>
            <a:r>
              <a:rPr lang="fr-FR" dirty="0"/>
              <a:t>Date | Présentation préparé à l’intention de X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B07B00-98B2-264B-A5D6-27B19A1F30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30" b="21315"/>
          <a:stretch/>
        </p:blipFill>
        <p:spPr>
          <a:xfrm>
            <a:off x="0" y="3969450"/>
            <a:ext cx="2976113" cy="2888551"/>
          </a:xfrm>
          <a:prstGeom prst="rect">
            <a:avLst/>
          </a:prstGeom>
        </p:spPr>
      </p:pic>
      <p:sp>
        <p:nvSpPr>
          <p:cNvPr id="8" name="Titre 9">
            <a:extLst>
              <a:ext uri="{FF2B5EF4-FFF2-40B4-BE49-F238E27FC236}">
                <a16:creationId xmlns:a16="http://schemas.microsoft.com/office/drawing/2014/main" id="{618FD673-98BF-6047-8BC8-934194BBA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9149" y="3713784"/>
            <a:ext cx="9732408" cy="418576"/>
          </a:xfrm>
        </p:spPr>
        <p:txBody>
          <a:bodyPr tIns="0" bIns="0">
            <a:sp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Client – Nom du projet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B74EAF83-0412-D648-AC32-E11F24AA3D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99149" y="4176189"/>
            <a:ext cx="9732476" cy="523220"/>
          </a:xfrm>
        </p:spPr>
        <p:txBody>
          <a:bodyPr>
            <a:spAutoFit/>
          </a:bodyPr>
          <a:lstStyle>
            <a:lvl1pPr>
              <a:defRPr lang="fr-FR" sz="2800" b="0" i="0" u="none" strike="noStrike" kern="1200" cap="none" spc="-15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1pPr>
            <a:lvl2pPr>
              <a:defRPr lang="fr-FR" sz="3200" b="1" i="0" u="none" strike="noStrike" kern="1200" cap="none" spc="-15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2pPr>
            <a:lvl3pPr>
              <a:defRPr lang="fr-FR" sz="3200" b="1" i="0" u="none" strike="noStrike" kern="1200" cap="none" spc="-15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3pPr>
            <a:lvl4pPr>
              <a:defRPr lang="fr-FR" sz="3200" b="1" i="0" u="none" strike="noStrike" kern="1200" cap="none" spc="-15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4pPr>
            <a:lvl5pPr>
              <a:defRPr lang="fr-FR" sz="3200" b="1" i="0" u="none" strike="noStrike" kern="1200" cap="none" spc="-150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5pPr>
          </a:lstStyle>
          <a:p>
            <a:pPr lvl="0"/>
            <a:r>
              <a:rPr lang="fr-FR" dirty="0"/>
              <a:t>Titre du document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C542ED-8745-6F4C-BB03-BF92B891CE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9149" y="1148296"/>
            <a:ext cx="4778169" cy="109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gris fonc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884EDB-45E5-FB4C-B380-6FBA362648D8}"/>
              </a:ext>
            </a:extLst>
          </p:cNvPr>
          <p:cNvSpPr/>
          <p:nvPr/>
        </p:nvSpPr>
        <p:spPr>
          <a:xfrm>
            <a:off x="444000" y="578796"/>
            <a:ext cx="11304000" cy="5700408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080000" tIns="126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Pourquoi une offre sur l’IA de confiance 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Focus sur la certification du LNE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Notre offre de service sur l’IA de confiance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Nos conditions générales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Axionable : qui sommes nous 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8BC7A4-EFA2-F245-A4FB-074BCAE42C6D}"/>
              </a:ext>
            </a:extLst>
          </p:cNvPr>
          <p:cNvSpPr/>
          <p:nvPr/>
        </p:nvSpPr>
        <p:spPr>
          <a:xfrm>
            <a:off x="0" y="0"/>
            <a:ext cx="432000" cy="685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D9F4A7-5DB8-6C42-ABF5-75E0098CE9A2}"/>
              </a:ext>
            </a:extLst>
          </p:cNvPr>
          <p:cNvSpPr/>
          <p:nvPr/>
        </p:nvSpPr>
        <p:spPr>
          <a:xfrm>
            <a:off x="11760000" y="0"/>
            <a:ext cx="432000" cy="685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C41202-9377-DA46-9F14-6F8C906A9DBB}"/>
              </a:ext>
            </a:extLst>
          </p:cNvPr>
          <p:cNvSpPr/>
          <p:nvPr/>
        </p:nvSpPr>
        <p:spPr>
          <a:xfrm>
            <a:off x="0" y="6279204"/>
            <a:ext cx="12172016" cy="5787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FA51D-93E1-734D-B08A-00AE2055C60B}"/>
              </a:ext>
            </a:extLst>
          </p:cNvPr>
          <p:cNvSpPr/>
          <p:nvPr/>
        </p:nvSpPr>
        <p:spPr>
          <a:xfrm>
            <a:off x="0" y="0"/>
            <a:ext cx="12172016" cy="5787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1" name="Shape 11">
            <a:extLst>
              <a:ext uri="{FF2B5EF4-FFF2-40B4-BE49-F238E27FC236}">
                <a16:creationId xmlns:a16="http://schemas.microsoft.com/office/drawing/2014/main" id="{6EFC3525-A3CD-994B-80BE-310C759D358B}"/>
              </a:ext>
            </a:extLst>
          </p:cNvPr>
          <p:cNvSpPr txBox="1">
            <a:spLocks/>
          </p:cNvSpPr>
          <p:nvPr/>
        </p:nvSpPr>
        <p:spPr>
          <a:xfrm>
            <a:off x="444000" y="21019"/>
            <a:ext cx="113040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3999" tIns="91425" rIns="91425" bIns="91425" rtlCol="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1" i="0" u="none" strike="noStrike" cap="none">
                <a:solidFill>
                  <a:srgbClr val="FFCB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dobe Arabic" panose="02040503050201020203" pitchFamily="18" charset="-78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fr-FR" sz="60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entury Gothic" panose="020B0502020202020204" pitchFamily="34" charset="0"/>
                <a:cs typeface="Adobe Arabic" panose="02040503050201020203" pitchFamily="18" charset="-78"/>
                <a:sym typeface="Arial"/>
              </a:rPr>
              <a:t>Agenda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E6E739C-DB58-034F-9E27-73532F68A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414" y="4700460"/>
            <a:ext cx="1988631" cy="198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08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884EDB-45E5-FB4C-B380-6FBA362648D8}"/>
              </a:ext>
            </a:extLst>
          </p:cNvPr>
          <p:cNvSpPr/>
          <p:nvPr/>
        </p:nvSpPr>
        <p:spPr>
          <a:xfrm>
            <a:off x="444000" y="578796"/>
            <a:ext cx="11304000" cy="570040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080000" tIns="126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Axionable : qui sommes-nous 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Contexte Chanel et proposition d’accompagnement Axionable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Offre financière pour Chanel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Votre contact Axionable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0C27508-F443-3D48-96F7-4EB3B87F6C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8BC7A4-EFA2-F245-A4FB-074BCAE42C6D}"/>
                </a:ext>
              </a:extLst>
            </p:cNvPr>
            <p:cNvSpPr/>
            <p:nvPr/>
          </p:nvSpPr>
          <p:spPr>
            <a:xfrm>
              <a:off x="0" y="0"/>
              <a:ext cx="432000" cy="6858000"/>
            </a:xfrm>
            <a:prstGeom prst="rect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D9F4A7-5DB8-6C42-ABF5-75E0098CE9A2}"/>
                </a:ext>
              </a:extLst>
            </p:cNvPr>
            <p:cNvSpPr/>
            <p:nvPr/>
          </p:nvSpPr>
          <p:spPr>
            <a:xfrm>
              <a:off x="11760000" y="0"/>
              <a:ext cx="432000" cy="6858000"/>
            </a:xfrm>
            <a:prstGeom prst="rect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C41202-9377-DA46-9F14-6F8C906A9DBB}"/>
                </a:ext>
              </a:extLst>
            </p:cNvPr>
            <p:cNvSpPr/>
            <p:nvPr/>
          </p:nvSpPr>
          <p:spPr>
            <a:xfrm>
              <a:off x="0" y="6279204"/>
              <a:ext cx="12172016" cy="578796"/>
            </a:xfrm>
            <a:prstGeom prst="rect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FFA51D-93E1-734D-B08A-00AE2055C60B}"/>
                </a:ext>
              </a:extLst>
            </p:cNvPr>
            <p:cNvSpPr/>
            <p:nvPr/>
          </p:nvSpPr>
          <p:spPr>
            <a:xfrm>
              <a:off x="0" y="0"/>
              <a:ext cx="12172016" cy="578796"/>
            </a:xfrm>
            <a:prstGeom prst="rect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Shape 11">
            <a:extLst>
              <a:ext uri="{FF2B5EF4-FFF2-40B4-BE49-F238E27FC236}">
                <a16:creationId xmlns:a16="http://schemas.microsoft.com/office/drawing/2014/main" id="{6EFC3525-A3CD-994B-80BE-310C759D358B}"/>
              </a:ext>
            </a:extLst>
          </p:cNvPr>
          <p:cNvSpPr txBox="1">
            <a:spLocks/>
          </p:cNvSpPr>
          <p:nvPr/>
        </p:nvSpPr>
        <p:spPr>
          <a:xfrm>
            <a:off x="444000" y="21019"/>
            <a:ext cx="113040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3999" tIns="91425" rIns="91425" bIns="91425" rtlCol="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1" i="0" u="none" strike="noStrike" cap="none">
                <a:solidFill>
                  <a:srgbClr val="FFCB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dobe Arabic" panose="02040503050201020203" pitchFamily="18" charset="-78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fr-FR" sz="6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cs typeface="Adobe Arabic" panose="02040503050201020203" pitchFamily="18" charset="-78"/>
                <a:sym typeface="Arial"/>
              </a:rPr>
              <a:t>Agenda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EEFE268-1DD0-9C41-BA88-5D38EE5B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414" y="4700460"/>
            <a:ext cx="1988631" cy="198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73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vec vous aujourd'hui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47D7D0-E6F8-324B-BEAA-FAB52EAAC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00" y="177801"/>
            <a:ext cx="11447999" cy="828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Avec vous aujourd’hui (exemple)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CCEF4C5-F565-C740-B424-AFD49A2ACFBB}"/>
              </a:ext>
            </a:extLst>
          </p:cNvPr>
          <p:cNvSpPr/>
          <p:nvPr/>
        </p:nvSpPr>
        <p:spPr>
          <a:xfrm>
            <a:off x="5215944" y="78310"/>
            <a:ext cx="6602994" cy="1026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Ins="36000"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050" dirty="0"/>
              <a:t>Utiliser des photos </a:t>
            </a:r>
            <a:r>
              <a:rPr lang="fr-FR" sz="1050" b="1" dirty="0"/>
              <a:t>carrées</a:t>
            </a:r>
            <a:r>
              <a:rPr lang="fr-FR" sz="1050" dirty="0"/>
              <a:t> 2cm x 2cm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050" dirty="0"/>
              <a:t>Sélectionner une photo ci-dessous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050" dirty="0"/>
              <a:t>Faire </a:t>
            </a:r>
            <a:r>
              <a:rPr lang="fr-FR" sz="1050" b="1" dirty="0"/>
              <a:t>cmd</a:t>
            </a:r>
            <a:r>
              <a:rPr lang="fr-FR" sz="1050" dirty="0"/>
              <a:t> </a:t>
            </a:r>
            <a:r>
              <a:rPr lang="fr-FR" sz="1050" b="1" dirty="0"/>
              <a:t>⌘</a:t>
            </a:r>
            <a:r>
              <a:rPr lang="fr-FR" sz="1050" dirty="0"/>
              <a:t> + </a:t>
            </a:r>
            <a:r>
              <a:rPr lang="fr-FR" sz="1050" b="1" dirty="0"/>
              <a:t>Maj ⇧</a:t>
            </a:r>
            <a:r>
              <a:rPr lang="fr-FR" sz="1050" b="0" dirty="0"/>
              <a:t> + </a:t>
            </a:r>
            <a:r>
              <a:rPr lang="fr-FR" sz="1050" b="1" dirty="0"/>
              <a:t>C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050" dirty="0"/>
              <a:t>Sélectionner les photos carrées du dispositif cible de la propale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050" dirty="0"/>
              <a:t>Faire </a:t>
            </a:r>
            <a:r>
              <a:rPr lang="fr-FR" sz="1050" b="1" dirty="0"/>
              <a:t>cmd</a:t>
            </a:r>
            <a:r>
              <a:rPr lang="fr-FR" sz="1050" dirty="0"/>
              <a:t> </a:t>
            </a:r>
            <a:r>
              <a:rPr lang="fr-FR" sz="1050" b="1" dirty="0"/>
              <a:t>⌘</a:t>
            </a:r>
            <a:r>
              <a:rPr lang="fr-FR" sz="1050" dirty="0"/>
              <a:t> + </a:t>
            </a:r>
            <a:r>
              <a:rPr lang="fr-FR" sz="1050" b="1" dirty="0"/>
              <a:t>Maj ⇧</a:t>
            </a:r>
            <a:r>
              <a:rPr lang="fr-FR" sz="1050" b="0" dirty="0"/>
              <a:t> + </a:t>
            </a:r>
            <a:r>
              <a:rPr lang="fr-FR" sz="1050" b="1" dirty="0"/>
              <a:t>V</a:t>
            </a:r>
            <a:r>
              <a:rPr lang="fr-FR" sz="1050" b="0" dirty="0"/>
              <a:t> pour appliquer la mise ne forme (rond + bordure 3 pt jaune)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84862EB-5FC2-9A4E-A649-5CE15FB7DA05}"/>
              </a:ext>
            </a:extLst>
          </p:cNvPr>
          <p:cNvGrpSpPr/>
          <p:nvPr/>
        </p:nvGrpSpPr>
        <p:grpSpPr>
          <a:xfrm>
            <a:off x="4631908" y="1275394"/>
            <a:ext cx="2928184" cy="603970"/>
            <a:chOff x="5590260" y="1503923"/>
            <a:chExt cx="1952187" cy="4026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C26293-08FF-074E-A780-834F655020BF}"/>
                </a:ext>
              </a:extLst>
            </p:cNvPr>
            <p:cNvSpPr/>
            <p:nvPr/>
          </p:nvSpPr>
          <p:spPr>
            <a:xfrm>
              <a:off x="5590260" y="1503923"/>
              <a:ext cx="1952187" cy="402660"/>
            </a:xfrm>
            <a:prstGeom prst="rect">
              <a:avLst/>
            </a:prstGeom>
            <a:solidFill>
              <a:srgbClr val="FFFFFF"/>
            </a:solidFill>
            <a:ln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ED1237FD-EBF9-7D43-8B32-9A68E55E0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0574" y="1521261"/>
              <a:ext cx="1452521" cy="288000"/>
            </a:xfrm>
            <a:prstGeom prst="rect">
              <a:avLst/>
            </a:prstGeom>
          </p:spPr>
        </p:pic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18A8311A-2522-A14F-84D3-4C35F4BE0EDE}"/>
              </a:ext>
            </a:extLst>
          </p:cNvPr>
          <p:cNvSpPr txBox="1"/>
          <p:nvPr/>
        </p:nvSpPr>
        <p:spPr>
          <a:xfrm>
            <a:off x="741308" y="2406543"/>
            <a:ext cx="2088000" cy="72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44000" rIns="36000" rtlCol="0" anchor="ctr">
            <a:noAutofit/>
          </a:bodyPr>
          <a:lstStyle/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b="1" dirty="0">
                <a:solidFill>
                  <a:srgbClr val="FFFFFF"/>
                </a:solidFill>
              </a:rPr>
              <a:t>Dr Alexis </a:t>
            </a:r>
            <a:r>
              <a:rPr lang="fr-FR" sz="1050" b="1" dirty="0" err="1">
                <a:solidFill>
                  <a:srgbClr val="FFFFFF"/>
                </a:solidFill>
              </a:rPr>
              <a:t>Hannart</a:t>
            </a:r>
            <a:endParaRPr lang="fr-FR" sz="1050" b="1" dirty="0">
              <a:solidFill>
                <a:srgbClr val="FFFFFF"/>
              </a:solidFill>
            </a:endParaRPr>
          </a:p>
          <a:p>
            <a:pPr marL="28800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dirty="0">
                <a:solidFill>
                  <a:srgbClr val="FFFFFF"/>
                </a:solidFill>
                <a:sym typeface="Arial"/>
              </a:rPr>
              <a:t>Associé - </a:t>
            </a:r>
            <a:r>
              <a:rPr lang="fr-FR" sz="1050" dirty="0" err="1">
                <a:solidFill>
                  <a:srgbClr val="FFFFFF"/>
                </a:solidFill>
                <a:sym typeface="Arial"/>
              </a:rPr>
              <a:t>Dir</a:t>
            </a:r>
            <a:r>
              <a:rPr lang="fr-FR" sz="1050" dirty="0">
                <a:solidFill>
                  <a:srgbClr val="FFFFFF"/>
                </a:solidFill>
                <a:sym typeface="Arial"/>
              </a:rPr>
              <a:t>. Scientifique</a:t>
            </a:r>
            <a:endParaRPr lang="fr-FR" sz="1050" dirty="0">
              <a:solidFill>
                <a:srgbClr val="FFFFFF"/>
              </a:solidFill>
            </a:endParaRPr>
          </a:p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dirty="0">
                <a:solidFill>
                  <a:srgbClr val="FFCB03"/>
                </a:solidFill>
              </a:rPr>
              <a:t>Référent Scientifique</a:t>
            </a:r>
            <a:endParaRPr lang="fr-FR" sz="105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5F6B662-4244-D445-B4E2-31E0A7C5EC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985" y="2406543"/>
            <a:ext cx="723600" cy="723600"/>
          </a:xfrm>
          <a:prstGeom prst="ellipse">
            <a:avLst/>
          </a:prstGeom>
          <a:ln w="38100">
            <a:solidFill>
              <a:schemeClr val="bg2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943BE78-7D25-8B41-9D7C-861D3D9A5CAD}"/>
              </a:ext>
            </a:extLst>
          </p:cNvPr>
          <p:cNvSpPr txBox="1"/>
          <p:nvPr/>
        </p:nvSpPr>
        <p:spPr>
          <a:xfrm>
            <a:off x="741308" y="3336376"/>
            <a:ext cx="2088000" cy="72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44000" rIns="36000" rtlCol="0">
            <a:noAutofit/>
          </a:bodyPr>
          <a:lstStyle/>
          <a:p>
            <a:pPr marL="28800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CA" sz="1050" b="1" dirty="0">
                <a:solidFill>
                  <a:srgbClr val="FFFFFF"/>
                </a:solidFill>
              </a:rPr>
              <a:t>Laurent </a:t>
            </a:r>
            <a:r>
              <a:rPr lang="fr-CA" sz="1050" b="1" dirty="0" err="1">
                <a:solidFill>
                  <a:srgbClr val="FFFFFF"/>
                </a:solidFill>
              </a:rPr>
              <a:t>Wlodarczyk</a:t>
            </a:r>
            <a:endParaRPr lang="fr-CA" sz="1050" b="1" dirty="0">
              <a:solidFill>
                <a:srgbClr val="FFFFFF"/>
              </a:solidFill>
            </a:endParaRPr>
          </a:p>
          <a:p>
            <a:pPr marL="28800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dirty="0">
                <a:solidFill>
                  <a:srgbClr val="FFFFFF"/>
                </a:solidFill>
                <a:sym typeface="Arial"/>
              </a:rPr>
              <a:t>Associé - </a:t>
            </a:r>
            <a:r>
              <a:rPr lang="fr-FR" sz="1050" dirty="0" err="1">
                <a:solidFill>
                  <a:srgbClr val="FFFFFF"/>
                </a:solidFill>
                <a:sym typeface="Arial"/>
              </a:rPr>
              <a:t>Dir</a:t>
            </a:r>
            <a:r>
              <a:rPr lang="fr-FR" sz="1050" dirty="0">
                <a:solidFill>
                  <a:srgbClr val="FFFFFF"/>
                </a:solidFill>
                <a:sym typeface="Arial"/>
              </a:rPr>
              <a:t>. Technique</a:t>
            </a:r>
            <a:br>
              <a:rPr lang="fr-FR" sz="1050" dirty="0">
                <a:solidFill>
                  <a:srgbClr val="FFFFFF"/>
                </a:solidFill>
                <a:sym typeface="Arial"/>
              </a:rPr>
            </a:br>
            <a:r>
              <a:rPr lang="fr-CA" sz="1050" dirty="0">
                <a:solidFill>
                  <a:srgbClr val="FFCB03"/>
                </a:solidFill>
              </a:rPr>
              <a:t>Référent Qualité, Architecture &amp; Sécurité</a:t>
            </a:r>
          </a:p>
        </p:txBody>
      </p:sp>
      <p:pic>
        <p:nvPicPr>
          <p:cNvPr id="12" name="Google Shape;204;p117">
            <a:extLst>
              <a:ext uri="{FF2B5EF4-FFF2-40B4-BE49-F238E27FC236}">
                <a16:creationId xmlns:a16="http://schemas.microsoft.com/office/drawing/2014/main" id="{5BF0FEB4-00B6-A241-B9F1-F79B965F529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508" y="3336376"/>
            <a:ext cx="723600" cy="723600"/>
          </a:xfrm>
          <a:prstGeom prst="ellipse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19E6693-CC34-3646-B71C-28B4F866BF86}"/>
              </a:ext>
            </a:extLst>
          </p:cNvPr>
          <p:cNvSpPr txBox="1"/>
          <p:nvPr/>
        </p:nvSpPr>
        <p:spPr>
          <a:xfrm>
            <a:off x="741308" y="4274308"/>
            <a:ext cx="2088000" cy="72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44000" rIns="36000" rtlCol="0">
            <a:noAutofit/>
          </a:bodyPr>
          <a:lstStyle/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b="1" dirty="0">
                <a:solidFill>
                  <a:srgbClr val="FFFFFF"/>
                </a:solidFill>
              </a:rPr>
              <a:t>Quentin </a:t>
            </a:r>
            <a:r>
              <a:rPr lang="fr-FR" sz="1050" b="1" dirty="0" err="1">
                <a:solidFill>
                  <a:srgbClr val="FFFFFF"/>
                </a:solidFill>
              </a:rPr>
              <a:t>Faulconnier</a:t>
            </a:r>
            <a:endParaRPr lang="fr-FR" sz="1050" b="1" dirty="0">
              <a:solidFill>
                <a:srgbClr val="FFFFFF"/>
              </a:solidFill>
            </a:endParaRPr>
          </a:p>
          <a:p>
            <a:pPr marL="28800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dirty="0" err="1">
                <a:solidFill>
                  <a:srgbClr val="FFFFFF"/>
                </a:solidFill>
                <a:sym typeface="Arial"/>
              </a:rPr>
              <a:t>Dir</a:t>
            </a:r>
            <a:r>
              <a:rPr lang="fr-FR" sz="1050" dirty="0">
                <a:solidFill>
                  <a:srgbClr val="FFFFFF"/>
                </a:solidFill>
                <a:sym typeface="Arial"/>
              </a:rPr>
              <a:t>. </a:t>
            </a:r>
            <a:r>
              <a:rPr lang="fr-FR" sz="1050" dirty="0" err="1">
                <a:solidFill>
                  <a:srgbClr val="FFFFFF"/>
                </a:solidFill>
                <a:sym typeface="Arial"/>
              </a:rPr>
              <a:t>Dév</a:t>
            </a:r>
            <a:r>
              <a:rPr lang="fr-FR" sz="1050" dirty="0">
                <a:solidFill>
                  <a:srgbClr val="FFFFFF"/>
                </a:solidFill>
                <a:sym typeface="Arial"/>
              </a:rPr>
              <a:t>. Durable</a:t>
            </a:r>
          </a:p>
          <a:p>
            <a:pPr marL="28800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dirty="0">
                <a:solidFill>
                  <a:srgbClr val="FFCB03"/>
                </a:solidFill>
              </a:rPr>
              <a:t>Référent RSE</a:t>
            </a:r>
            <a:endParaRPr lang="fr-FR" sz="105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6245FDA-2914-C640-B69E-E1F8FF266C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508" y="4274308"/>
            <a:ext cx="723600" cy="723600"/>
          </a:xfrm>
          <a:prstGeom prst="ellipse">
            <a:avLst/>
          </a:prstGeom>
          <a:ln w="38100">
            <a:solidFill>
              <a:schemeClr val="bg2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CF72A4D-B041-6B41-A989-036E9D0DE112}"/>
              </a:ext>
            </a:extLst>
          </p:cNvPr>
          <p:cNvSpPr txBox="1"/>
          <p:nvPr/>
        </p:nvSpPr>
        <p:spPr>
          <a:xfrm>
            <a:off x="5232900" y="2406543"/>
            <a:ext cx="2088000" cy="723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144000" rIns="36000" rtlCol="0">
            <a:noAutofit/>
          </a:bodyPr>
          <a:lstStyle/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b="1" dirty="0">
                <a:solidFill>
                  <a:srgbClr val="FFFFFF"/>
                </a:solidFill>
              </a:rPr>
              <a:t>Gwendal Bihan</a:t>
            </a:r>
          </a:p>
          <a:p>
            <a:pPr marL="28800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dirty="0">
                <a:solidFill>
                  <a:srgbClr val="FFFFFF"/>
                </a:solidFill>
                <a:sym typeface="Arial"/>
              </a:rPr>
              <a:t>Associé - </a:t>
            </a:r>
            <a:r>
              <a:rPr lang="fr-FR" sz="1050" dirty="0" err="1">
                <a:solidFill>
                  <a:srgbClr val="FFFFFF"/>
                </a:solidFill>
                <a:sym typeface="Arial"/>
              </a:rPr>
              <a:t>Dir</a:t>
            </a:r>
            <a:r>
              <a:rPr lang="fr-FR" sz="1050" dirty="0">
                <a:solidFill>
                  <a:srgbClr val="FFFFFF"/>
                </a:solidFill>
                <a:sym typeface="Arial"/>
              </a:rPr>
              <a:t>. Général</a:t>
            </a:r>
            <a:endParaRPr lang="fr-FR" sz="1050" dirty="0">
              <a:solidFill>
                <a:srgbClr val="FFFFFF"/>
              </a:solidFill>
            </a:endParaRPr>
          </a:p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dirty="0">
                <a:solidFill>
                  <a:srgbClr val="FFCB03"/>
                </a:solidFill>
              </a:rPr>
              <a:t>Engagement Partner</a:t>
            </a:r>
            <a:endParaRPr lang="fr-FR" sz="1050" dirty="0"/>
          </a:p>
        </p:txBody>
      </p:sp>
      <p:pic>
        <p:nvPicPr>
          <p:cNvPr id="16" name="Image 15" descr="Une image contenant personne, mur, intérieur, homme&#10;&#10;Description générée automatiquement">
            <a:extLst>
              <a:ext uri="{FF2B5EF4-FFF2-40B4-BE49-F238E27FC236}">
                <a16:creationId xmlns:a16="http://schemas.microsoft.com/office/drawing/2014/main" id="{F549702E-AECA-024B-93C7-9D8E42CE98A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1100" y="2402765"/>
            <a:ext cx="723600" cy="731156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50578C1-77CB-C047-9EE4-4A8A6C10091F}"/>
              </a:ext>
            </a:extLst>
          </p:cNvPr>
          <p:cNvSpPr txBox="1"/>
          <p:nvPr/>
        </p:nvSpPr>
        <p:spPr>
          <a:xfrm>
            <a:off x="5232900" y="3336376"/>
            <a:ext cx="2088000" cy="72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44000" rIns="36000" rtlCol="0">
            <a:noAutofit/>
          </a:bodyPr>
          <a:lstStyle/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b="1" dirty="0">
                <a:solidFill>
                  <a:srgbClr val="FFFFFF"/>
                </a:solidFill>
              </a:rPr>
              <a:t>Imène Boumghar</a:t>
            </a:r>
          </a:p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dirty="0">
                <a:solidFill>
                  <a:srgbClr val="FFFFFF"/>
                </a:solidFill>
              </a:rPr>
              <a:t>Responsable</a:t>
            </a:r>
            <a:br>
              <a:rPr lang="fr-FR" sz="1050" dirty="0">
                <a:solidFill>
                  <a:srgbClr val="FFFFFF"/>
                </a:solidFill>
              </a:rPr>
            </a:br>
            <a:r>
              <a:rPr lang="fr-FR" sz="1050" dirty="0">
                <a:solidFill>
                  <a:srgbClr val="FFFFFF"/>
                </a:solidFill>
              </a:rPr>
              <a:t>Luxe &amp; Beauté</a:t>
            </a:r>
            <a:br>
              <a:rPr lang="fr-FR" sz="1050" dirty="0">
                <a:solidFill>
                  <a:srgbClr val="FFFFFF"/>
                </a:solidFill>
              </a:rPr>
            </a:br>
            <a:r>
              <a:rPr lang="fr-FR" sz="1050" dirty="0">
                <a:solidFill>
                  <a:srgbClr val="FFCB03"/>
                </a:solidFill>
              </a:rPr>
              <a:t>Directrice projet</a:t>
            </a:r>
            <a:endParaRPr lang="fr-FR" sz="1050" dirty="0"/>
          </a:p>
        </p:txBody>
      </p:sp>
      <p:pic>
        <p:nvPicPr>
          <p:cNvPr id="18" name="Google Shape;296;p9">
            <a:extLst>
              <a:ext uri="{FF2B5EF4-FFF2-40B4-BE49-F238E27FC236}">
                <a16:creationId xmlns:a16="http://schemas.microsoft.com/office/drawing/2014/main" id="{79346816-F2CC-D649-94CE-4D9B4092140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1100" y="3336376"/>
            <a:ext cx="724067" cy="723600"/>
          </a:xfrm>
          <a:prstGeom prst="ellipse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08F5A92-7222-544F-8A61-AE8E30AAA6A5}"/>
              </a:ext>
            </a:extLst>
          </p:cNvPr>
          <p:cNvSpPr txBox="1"/>
          <p:nvPr/>
        </p:nvSpPr>
        <p:spPr>
          <a:xfrm>
            <a:off x="5229365" y="5521417"/>
            <a:ext cx="2088000" cy="72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44000" rIns="36000" rtlCol="0">
            <a:noAutofit/>
          </a:bodyPr>
          <a:lstStyle/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b="1" dirty="0">
                <a:solidFill>
                  <a:srgbClr val="FFFFFF"/>
                </a:solidFill>
              </a:rPr>
              <a:t>Xavier Collignon</a:t>
            </a:r>
          </a:p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dirty="0">
                <a:solidFill>
                  <a:srgbClr val="FFFFFF"/>
                </a:solidFill>
              </a:rPr>
              <a:t>Senior Data </a:t>
            </a:r>
            <a:r>
              <a:rPr lang="fr-FR" sz="1050" dirty="0" err="1">
                <a:solidFill>
                  <a:srgbClr val="FFFFFF"/>
                </a:solidFill>
              </a:rPr>
              <a:t>Engineer</a:t>
            </a:r>
            <a:endParaRPr lang="fr-FR" sz="1050" dirty="0">
              <a:solidFill>
                <a:srgbClr val="FFFFFF"/>
              </a:solidFill>
            </a:endParaRPr>
          </a:p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dirty="0">
                <a:solidFill>
                  <a:srgbClr val="FFCB03"/>
                </a:solidFill>
              </a:rPr>
              <a:t>Expert back-end AWS</a:t>
            </a:r>
            <a:endParaRPr lang="fr-FR" sz="1050" dirty="0"/>
          </a:p>
        </p:txBody>
      </p:sp>
      <p:pic>
        <p:nvPicPr>
          <p:cNvPr id="20" name="Google Shape;622;p23">
            <a:extLst>
              <a:ext uri="{FF2B5EF4-FFF2-40B4-BE49-F238E27FC236}">
                <a16:creationId xmlns:a16="http://schemas.microsoft.com/office/drawing/2014/main" id="{0652D13F-08A3-824B-90F2-A0B1088E78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4636" y="5521417"/>
            <a:ext cx="723600" cy="723600"/>
          </a:xfrm>
          <a:prstGeom prst="ellipse">
            <a:avLst/>
          </a:prstGeom>
          <a:solidFill>
            <a:srgbClr val="FDFDFD"/>
          </a:solidFill>
          <a:ln w="381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2F361FD7-5245-4644-9AF8-FA5BD3E23581}"/>
              </a:ext>
            </a:extLst>
          </p:cNvPr>
          <p:cNvSpPr txBox="1"/>
          <p:nvPr/>
        </p:nvSpPr>
        <p:spPr>
          <a:xfrm>
            <a:off x="8060911" y="5521417"/>
            <a:ext cx="2088000" cy="72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44000" rIns="36000" rtlCol="0">
            <a:noAutofit/>
          </a:bodyPr>
          <a:lstStyle/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b="1" dirty="0">
                <a:solidFill>
                  <a:srgbClr val="FFFFFF"/>
                </a:solidFill>
              </a:rPr>
              <a:t>Thibaut </a:t>
            </a:r>
            <a:r>
              <a:rPr lang="fr-FR" sz="1050" b="1" dirty="0">
                <a:solidFill>
                  <a:srgbClr val="FFFFFF"/>
                </a:solidFill>
                <a:sym typeface="Century Gothic"/>
              </a:rPr>
              <a:t>Constant-</a:t>
            </a:r>
            <a:r>
              <a:rPr lang="fr-FR" sz="1050" b="1" dirty="0" err="1">
                <a:solidFill>
                  <a:srgbClr val="FFFFFF"/>
                </a:solidFill>
                <a:sym typeface="Century Gothic"/>
              </a:rPr>
              <a:t>Lotz</a:t>
            </a:r>
            <a:endParaRPr lang="fr-FR" sz="1050" b="1" dirty="0">
              <a:solidFill>
                <a:srgbClr val="FFFFFF"/>
              </a:solidFill>
            </a:endParaRPr>
          </a:p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dirty="0">
                <a:solidFill>
                  <a:srgbClr val="FFFFFF"/>
                </a:solidFill>
              </a:rPr>
              <a:t>Junior Data </a:t>
            </a:r>
            <a:r>
              <a:rPr lang="fr-FR" sz="1050" dirty="0" err="1">
                <a:solidFill>
                  <a:srgbClr val="FFFFFF"/>
                </a:solidFill>
              </a:rPr>
              <a:t>Engineer</a:t>
            </a:r>
            <a:endParaRPr lang="fr-FR" sz="1050" dirty="0">
              <a:solidFill>
                <a:srgbClr val="FFFFFF"/>
              </a:solidFill>
            </a:endParaRPr>
          </a:p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dirty="0">
                <a:solidFill>
                  <a:srgbClr val="FFCB03"/>
                </a:solidFill>
              </a:rPr>
              <a:t>Expert front-end</a:t>
            </a:r>
            <a:endParaRPr lang="fr-FR" sz="1050" dirty="0"/>
          </a:p>
        </p:txBody>
      </p:sp>
      <p:pic>
        <p:nvPicPr>
          <p:cNvPr id="22" name="Google Shape;365;p1">
            <a:extLst>
              <a:ext uri="{FF2B5EF4-FFF2-40B4-BE49-F238E27FC236}">
                <a16:creationId xmlns:a16="http://schemas.microsoft.com/office/drawing/2014/main" id="{4C5D6F9D-A3CF-1C4F-8C61-94E05B680AB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1704" y="5521417"/>
            <a:ext cx="723601" cy="723600"/>
          </a:xfrm>
          <a:prstGeom prst="ellipse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2B35315-9D93-5445-94A1-5A2648461D95}"/>
              </a:ext>
            </a:extLst>
          </p:cNvPr>
          <p:cNvSpPr txBox="1"/>
          <p:nvPr/>
        </p:nvSpPr>
        <p:spPr>
          <a:xfrm>
            <a:off x="2404890" y="5521417"/>
            <a:ext cx="2088000" cy="72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44000" rIns="36000" rtlCol="0">
            <a:noAutofit/>
          </a:bodyPr>
          <a:lstStyle/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b="1" dirty="0">
                <a:solidFill>
                  <a:srgbClr val="FFFFFF"/>
                </a:solidFill>
              </a:rPr>
              <a:t>Jean </a:t>
            </a:r>
            <a:r>
              <a:rPr lang="fr-FR" sz="1050" b="1" dirty="0" err="1">
                <a:solidFill>
                  <a:srgbClr val="FFFFFF"/>
                </a:solidFill>
              </a:rPr>
              <a:t>Cupe</a:t>
            </a:r>
            <a:endParaRPr lang="fr-FR" sz="1050" b="1" dirty="0">
              <a:solidFill>
                <a:srgbClr val="FFFFFF"/>
              </a:solidFill>
            </a:endParaRPr>
          </a:p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dirty="0">
                <a:solidFill>
                  <a:srgbClr val="FFFFFF"/>
                </a:solidFill>
              </a:rPr>
              <a:t>Data Scientist</a:t>
            </a:r>
            <a:br>
              <a:rPr lang="fr-FR" sz="1050" dirty="0">
                <a:solidFill>
                  <a:srgbClr val="FFFFFF"/>
                </a:solidFill>
              </a:rPr>
            </a:br>
            <a:r>
              <a:rPr lang="fr-FR" sz="1050" dirty="0">
                <a:solidFill>
                  <a:srgbClr val="FFCB03"/>
                </a:solidFill>
              </a:rPr>
              <a:t>Expert </a:t>
            </a:r>
            <a:r>
              <a:rPr lang="fr-FR" sz="1050" dirty="0" err="1">
                <a:solidFill>
                  <a:srgbClr val="FFCB03"/>
                </a:solidFill>
              </a:rPr>
              <a:t>Forecasting</a:t>
            </a:r>
            <a:r>
              <a:rPr lang="fr-FR" sz="1050" dirty="0">
                <a:solidFill>
                  <a:srgbClr val="FFCB03"/>
                </a:solidFill>
              </a:rPr>
              <a:t> &amp; Vision Industrielle</a:t>
            </a:r>
            <a:endParaRPr lang="fr-FR" sz="1050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E4E4984E-9AA2-6649-AFD8-A80636806E6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089" y="5521417"/>
            <a:ext cx="723600" cy="723600"/>
          </a:xfrm>
          <a:prstGeom prst="ellipse">
            <a:avLst/>
          </a:prstGeom>
          <a:blipFill dpi="0" rotWithShape="1">
            <a:blip r:embed="rId1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000"/>
            </a:stretch>
          </a:blipFill>
          <a:ln w="381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117231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f pressenti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A1CA980-6EC4-1249-B437-9C2679BA91F8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4FE0BB6A-8FDF-414D-A374-185BFCB2D6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939" y="1194146"/>
            <a:ext cx="11447999" cy="5292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dirty="0"/>
              <a:t>Afin de mener à bien les activités décrites auparavant, nous proposons de mobiliser le </a:t>
            </a:r>
            <a:r>
              <a:rPr lang="fr-FR" b="1" dirty="0"/>
              <a:t>dispositif </a:t>
            </a:r>
            <a:r>
              <a:rPr lang="fr-FR" dirty="0"/>
              <a:t>ci-dessous possédant les </a:t>
            </a:r>
            <a:r>
              <a:rPr lang="fr-FR" b="1" dirty="0"/>
              <a:t>compétences nécessaires et une gouvernance forte </a:t>
            </a:r>
            <a:r>
              <a:rPr lang="fr-FR" dirty="0"/>
              <a:t>pour assurer le succès de votre projet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C03A61-3273-FD44-B473-A2E20173C1CA}"/>
              </a:ext>
            </a:extLst>
          </p:cNvPr>
          <p:cNvSpPr txBox="1"/>
          <p:nvPr/>
        </p:nvSpPr>
        <p:spPr>
          <a:xfrm>
            <a:off x="370940" y="1927906"/>
            <a:ext cx="5303029" cy="4643256"/>
          </a:xfrm>
          <a:prstGeom prst="rect">
            <a:avLst/>
          </a:prstGeom>
          <a:noFill/>
          <a:ln>
            <a:solidFill>
              <a:schemeClr val="bg2"/>
            </a:solidFill>
            <a:prstDash val="sysDot"/>
          </a:ln>
        </p:spPr>
        <p:txBody>
          <a:bodyPr wrap="square" rtlCol="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endParaRPr lang="fr-FR" sz="1200" b="1">
              <a:solidFill>
                <a:srgbClr val="FFFFFF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2ABD2E3-DA7E-7F4D-9CA1-3823AC772780}"/>
              </a:ext>
            </a:extLst>
          </p:cNvPr>
          <p:cNvSpPr txBox="1"/>
          <p:nvPr/>
        </p:nvSpPr>
        <p:spPr>
          <a:xfrm>
            <a:off x="8839869" y="1925122"/>
            <a:ext cx="2979069" cy="464325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endParaRPr lang="fr-FR" sz="1200" b="1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F72B7A-A970-994C-BA1A-5980B07E77A8}"/>
              </a:ext>
            </a:extLst>
          </p:cNvPr>
          <p:cNvSpPr/>
          <p:nvPr/>
        </p:nvSpPr>
        <p:spPr>
          <a:xfrm>
            <a:off x="9111856" y="2293886"/>
            <a:ext cx="2540988" cy="658800"/>
          </a:xfrm>
          <a:prstGeom prst="rect">
            <a:avLst/>
          </a:prstGeom>
          <a:solidFill>
            <a:srgbClr val="48A68F">
              <a:alpha val="50000"/>
            </a:srgbClr>
          </a:solidFill>
          <a:ln>
            <a:noFill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fr-FR" sz="1200" b="1" dirty="0">
                <a:latin typeface="Century Gothic" panose="020B0502020202020204" pitchFamily="34" charset="0"/>
              </a:rPr>
              <a:t>Sponsor</a:t>
            </a:r>
          </a:p>
          <a:p>
            <a:pPr algn="ctr"/>
            <a:r>
              <a:rPr lang="fr-FR" sz="1200" i="1" dirty="0">
                <a:latin typeface="Century Gothic" panose="020B0502020202020204" pitchFamily="34" charset="0"/>
              </a:rPr>
              <a:t>(à préciser)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CB7F31-9E23-9742-A0E0-26F83D8B46A8}"/>
              </a:ext>
            </a:extLst>
          </p:cNvPr>
          <p:cNvSpPr/>
          <p:nvPr/>
        </p:nvSpPr>
        <p:spPr>
          <a:xfrm>
            <a:off x="2046361" y="1643784"/>
            <a:ext cx="1952187" cy="485616"/>
          </a:xfrm>
          <a:prstGeom prst="rect">
            <a:avLst/>
          </a:prstGeom>
          <a:solidFill>
            <a:srgbClr val="FFFFFF"/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197B955-BA9A-DA47-A117-BFFFDD0A7C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6675" y="1744078"/>
            <a:ext cx="1452521" cy="288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AD87F90-B126-E843-8A51-0DA40868716C}"/>
              </a:ext>
            </a:extLst>
          </p:cNvPr>
          <p:cNvSpPr txBox="1"/>
          <p:nvPr/>
        </p:nvSpPr>
        <p:spPr>
          <a:xfrm>
            <a:off x="2332360" y="3125478"/>
            <a:ext cx="1831003" cy="6568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90000" rtlCol="0">
            <a:noAutofit/>
          </a:bodyPr>
          <a:lstStyle>
            <a:defPPr>
              <a:defRPr lang="en-US"/>
            </a:defPPr>
            <a:lvl1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  <a:defRPr sz="1050" b="1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Laurent Wlodarczyk</a:t>
            </a:r>
          </a:p>
          <a:p>
            <a:r>
              <a:rPr lang="fr-FR" b="0" dirty="0">
                <a:sym typeface="Arial"/>
              </a:rPr>
              <a:t>Associé</a:t>
            </a:r>
            <a:br>
              <a:rPr lang="fr-FR" b="0" dirty="0">
                <a:sym typeface="Arial"/>
              </a:rPr>
            </a:br>
            <a:r>
              <a:rPr lang="fr-FR" b="0" dirty="0">
                <a:sym typeface="Arial"/>
              </a:rPr>
              <a:t>Expert numérique</a:t>
            </a:r>
          </a:p>
        </p:txBody>
      </p:sp>
      <p:pic>
        <p:nvPicPr>
          <p:cNvPr id="14" name="Google Shape;417;p72">
            <a:extLst>
              <a:ext uri="{FF2B5EF4-FFF2-40B4-BE49-F238E27FC236}">
                <a16:creationId xmlns:a16="http://schemas.microsoft.com/office/drawing/2014/main" id="{383A79EA-E35D-F642-B393-98B999B35F5C}"/>
              </a:ext>
            </a:extLst>
          </p:cNvPr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546" y="3092101"/>
            <a:ext cx="723600" cy="723600"/>
          </a:xfrm>
          <a:prstGeom prst="ellipse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3E39362-C3D7-CF4C-96FB-3CC082D414C9}"/>
              </a:ext>
            </a:extLst>
          </p:cNvPr>
          <p:cNvSpPr txBox="1"/>
          <p:nvPr/>
        </p:nvSpPr>
        <p:spPr>
          <a:xfrm>
            <a:off x="2335814" y="2295840"/>
            <a:ext cx="1832400" cy="6568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90000" rtlCol="0">
            <a:noAutofit/>
          </a:bodyPr>
          <a:lstStyle/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b="1" dirty="0">
                <a:solidFill>
                  <a:srgbClr val="FFFFFF"/>
                </a:solidFill>
              </a:rPr>
              <a:t>Vincent PHILIPPINE</a:t>
            </a:r>
          </a:p>
          <a:p>
            <a:pPr marL="28800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dirty="0">
                <a:solidFill>
                  <a:srgbClr val="FFFFFF"/>
                </a:solidFill>
                <a:sym typeface="Arial"/>
              </a:rPr>
              <a:t>Associé</a:t>
            </a:r>
            <a:br>
              <a:rPr lang="fr-FR" sz="1050" dirty="0">
                <a:solidFill>
                  <a:srgbClr val="FFFFFF"/>
                </a:solidFill>
                <a:sym typeface="Arial"/>
              </a:rPr>
            </a:br>
            <a:r>
              <a:rPr lang="fr-FR" sz="1050" dirty="0">
                <a:solidFill>
                  <a:srgbClr val="FFFFFF"/>
                </a:solidFill>
                <a:sym typeface="Arial"/>
              </a:rPr>
              <a:t>Directeur Industrie</a:t>
            </a:r>
          </a:p>
        </p:txBody>
      </p:sp>
      <p:pic>
        <p:nvPicPr>
          <p:cNvPr id="17" name="Google Shape;417;p72">
            <a:extLst>
              <a:ext uri="{FF2B5EF4-FFF2-40B4-BE49-F238E27FC236}">
                <a16:creationId xmlns:a16="http://schemas.microsoft.com/office/drawing/2014/main" id="{6E9AE172-16E0-B241-B545-C373CC47ECD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6694" y="2262463"/>
            <a:ext cx="723600" cy="723600"/>
          </a:xfrm>
          <a:prstGeom prst="ellipse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876081-5561-EE4A-90DB-10E227F15273}"/>
              </a:ext>
            </a:extLst>
          </p:cNvPr>
          <p:cNvSpPr/>
          <p:nvPr/>
        </p:nvSpPr>
        <p:spPr>
          <a:xfrm>
            <a:off x="10013554" y="1791236"/>
            <a:ext cx="631699" cy="290307"/>
          </a:xfrm>
          <a:prstGeom prst="rect">
            <a:avLst/>
          </a:prstGeom>
          <a:solidFill>
            <a:srgbClr val="FFFFFF"/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Régie autonome des transports parisiens — Wikipédia">
            <a:extLst>
              <a:ext uri="{FF2B5EF4-FFF2-40B4-BE49-F238E27FC236}">
                <a16:creationId xmlns:a16="http://schemas.microsoft.com/office/drawing/2014/main" id="{58683BBD-2C6F-A446-8DF6-1A6C288A3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6707" y="1631715"/>
            <a:ext cx="505392" cy="60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2053559A-5A3D-A14A-9AB7-4B7E220CC5FD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4168214" y="2623286"/>
            <a:ext cx="4943642" cy="977"/>
          </a:xfrm>
          <a:prstGeom prst="line">
            <a:avLst/>
          </a:prstGeom>
          <a:ln w="12700">
            <a:solidFill>
              <a:schemeClr val="bg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272BBC3A-3459-3941-BFBF-FF6180CFA715}"/>
              </a:ext>
            </a:extLst>
          </p:cNvPr>
          <p:cNvSpPr txBox="1"/>
          <p:nvPr/>
        </p:nvSpPr>
        <p:spPr>
          <a:xfrm>
            <a:off x="6536919" y="2500175"/>
            <a:ext cx="1440000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i="1" dirty="0"/>
              <a:t>Comité de pilotage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7788E6-BD30-1642-AF5D-619A98C8BCFA}"/>
              </a:ext>
            </a:extLst>
          </p:cNvPr>
          <p:cNvSpPr/>
          <p:nvPr/>
        </p:nvSpPr>
        <p:spPr>
          <a:xfrm>
            <a:off x="9111343" y="3920279"/>
            <a:ext cx="2540988" cy="1486014"/>
          </a:xfrm>
          <a:prstGeom prst="rect">
            <a:avLst/>
          </a:prstGeom>
          <a:solidFill>
            <a:srgbClr val="48A68F">
              <a:alpha val="50000"/>
            </a:srgbClr>
          </a:solidFill>
          <a:ln>
            <a:noFill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>
                <a:latin typeface="Century Gothic" panose="020B0502020202020204" pitchFamily="34" charset="0"/>
                <a:cs typeface="Arial" panose="020B0604020202020204" pitchFamily="34" charset="0"/>
              </a:rPr>
              <a:t>Chefs de projet :</a:t>
            </a:r>
          </a:p>
          <a:p>
            <a:pPr marL="365125" indent="-161925">
              <a:buSzPct val="80000"/>
              <a:buFont typeface="Courier New" panose="02070309020205020404" pitchFamily="49" charset="0"/>
              <a:buChar char="o"/>
            </a:pPr>
            <a:r>
              <a:rPr lang="fr-FR" sz="1200" dirty="0">
                <a:latin typeface="Century Gothic" panose="020B0502020202020204" pitchFamily="34" charset="0"/>
                <a:cs typeface="Arial" panose="020B0604020202020204" pitchFamily="34" charset="0"/>
              </a:rPr>
              <a:t>Jean Dupond</a:t>
            </a:r>
          </a:p>
          <a:p>
            <a:pPr marL="365125" indent="-161925">
              <a:buSzPct val="80000"/>
              <a:buFont typeface="Courier New" panose="02070309020205020404" pitchFamily="49" charset="0"/>
              <a:buChar char="o"/>
            </a:pPr>
            <a:r>
              <a:rPr lang="fr-FR" sz="1200" dirty="0">
                <a:latin typeface="Century Gothic" panose="020B0502020202020204" pitchFamily="34" charset="0"/>
                <a:cs typeface="Arial" panose="020B0604020202020204" pitchFamily="34" charset="0"/>
              </a:rPr>
              <a:t>Jacqueline Durand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>
                <a:latin typeface="Century Gothic" panose="020B0502020202020204" pitchFamily="34" charset="0"/>
                <a:cs typeface="Arial" panose="020B0604020202020204" pitchFamily="34" charset="0"/>
              </a:rPr>
              <a:t>Pilotes des groupes de travail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930EA8-E968-4D46-9F01-52F07CE58E71}"/>
              </a:ext>
            </a:extLst>
          </p:cNvPr>
          <p:cNvSpPr/>
          <p:nvPr/>
        </p:nvSpPr>
        <p:spPr>
          <a:xfrm>
            <a:off x="537123" y="3913509"/>
            <a:ext cx="4971501" cy="2585965"/>
          </a:xfrm>
          <a:prstGeom prst="rect">
            <a:avLst/>
          </a:prstGeom>
          <a:noFill/>
          <a:ln w="6350">
            <a:solidFill>
              <a:schemeClr val="bg1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>
              <a:solidFill>
                <a:schemeClr val="tx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FE34A7F-2D58-A248-9EEE-34526F824895}"/>
              </a:ext>
            </a:extLst>
          </p:cNvPr>
          <p:cNvSpPr txBox="1"/>
          <p:nvPr/>
        </p:nvSpPr>
        <p:spPr>
          <a:xfrm>
            <a:off x="1146275" y="4066455"/>
            <a:ext cx="1832400" cy="6568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90000" rtlCol="0">
            <a:noAutofit/>
          </a:bodyPr>
          <a:lstStyle/>
          <a:p>
            <a:pPr marL="1778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b="1" dirty="0">
                <a:solidFill>
                  <a:srgbClr val="FFFFFF"/>
                </a:solidFill>
              </a:rPr>
              <a:t>Quentin FAULCONNIER</a:t>
            </a:r>
          </a:p>
          <a:p>
            <a:pPr marL="17780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dirty="0">
                <a:solidFill>
                  <a:srgbClr val="FFFFFF"/>
                </a:solidFill>
                <a:sym typeface="Arial"/>
              </a:rPr>
              <a:t>Expert RSE</a:t>
            </a:r>
            <a:br>
              <a:rPr lang="fr-FR" sz="1050" dirty="0">
                <a:solidFill>
                  <a:srgbClr val="FFFFFF"/>
                </a:solidFill>
                <a:sym typeface="Arial"/>
              </a:rPr>
            </a:br>
            <a:r>
              <a:rPr lang="fr-FR" sz="1050" dirty="0">
                <a:solidFill>
                  <a:srgbClr val="FFFFFF"/>
                </a:solidFill>
                <a:sym typeface="Arial"/>
              </a:rPr>
              <a:t>Chef de projet</a:t>
            </a:r>
          </a:p>
        </p:txBody>
      </p:sp>
      <p:pic>
        <p:nvPicPr>
          <p:cNvPr id="39" name="Google Shape;417;p72">
            <a:extLst>
              <a:ext uri="{FF2B5EF4-FFF2-40B4-BE49-F238E27FC236}">
                <a16:creationId xmlns:a16="http://schemas.microsoft.com/office/drawing/2014/main" id="{777F04C1-76CA-F347-91AE-6E974DD0B9C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547" y="4033078"/>
            <a:ext cx="723600" cy="723600"/>
          </a:xfrm>
          <a:prstGeom prst="ellipse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6BED6402-7851-DF4F-A555-4C6B657C6AC5}"/>
              </a:ext>
            </a:extLst>
          </p:cNvPr>
          <p:cNvSpPr txBox="1"/>
          <p:nvPr/>
        </p:nvSpPr>
        <p:spPr>
          <a:xfrm>
            <a:off x="1148563" y="5724801"/>
            <a:ext cx="1831003" cy="6568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90000" rtlCol="0">
            <a:noAutofit/>
          </a:bodyPr>
          <a:lstStyle>
            <a:defPPr>
              <a:defRPr lang="en-US"/>
            </a:defPPr>
            <a:lvl1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  <a:defRPr sz="1050" b="1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Emeline KLEINMANN-DUKIC</a:t>
            </a:r>
          </a:p>
          <a:p>
            <a:r>
              <a:rPr lang="fr-FR" b="0" dirty="0">
                <a:sym typeface="Arial"/>
              </a:rPr>
              <a:t>Consultante junior</a:t>
            </a:r>
          </a:p>
        </p:txBody>
      </p:sp>
      <p:pic>
        <p:nvPicPr>
          <p:cNvPr id="37" name="Picture 2" descr="Photo de profil pour Emeline Kleinmann-Dukic">
            <a:extLst>
              <a:ext uri="{FF2B5EF4-FFF2-40B4-BE49-F238E27FC236}">
                <a16:creationId xmlns:a16="http://schemas.microsoft.com/office/drawing/2014/main" id="{F5ADD401-5812-1C41-AF77-A5A2AAABD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2547" y="5687869"/>
            <a:ext cx="723600" cy="725016"/>
          </a:xfrm>
          <a:prstGeom prst="ellipse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22DDCC8F-F911-CF44-92CD-7C45041EFD0D}"/>
              </a:ext>
            </a:extLst>
          </p:cNvPr>
          <p:cNvSpPr txBox="1"/>
          <p:nvPr/>
        </p:nvSpPr>
        <p:spPr>
          <a:xfrm>
            <a:off x="1146275" y="4895628"/>
            <a:ext cx="1832400" cy="6568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90000" rtlCol="0">
            <a:noAutofit/>
          </a:bodyPr>
          <a:lstStyle/>
          <a:p>
            <a: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b="1" dirty="0">
                <a:solidFill>
                  <a:srgbClr val="FFFFFF"/>
                </a:solidFill>
              </a:rPr>
              <a:t>Aymeric ROUGER</a:t>
            </a:r>
          </a:p>
          <a:p>
            <a:pPr marL="28800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</a:pPr>
            <a:r>
              <a:rPr lang="fr-FR" sz="1050" dirty="0">
                <a:solidFill>
                  <a:srgbClr val="FFFFFF"/>
                </a:solidFill>
                <a:sym typeface="Arial"/>
              </a:rPr>
              <a:t>Consultant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BCF96C3-0B00-EE4A-92CA-D7E3F2663C32}"/>
              </a:ext>
            </a:extLst>
          </p:cNvPr>
          <p:cNvSpPr txBox="1"/>
          <p:nvPr/>
        </p:nvSpPr>
        <p:spPr>
          <a:xfrm>
            <a:off x="3144769" y="4066455"/>
            <a:ext cx="2363856" cy="656846"/>
          </a:xfrm>
          <a:prstGeom prst="rect">
            <a:avLst/>
          </a:prstGeom>
          <a:noFill/>
          <a:ln>
            <a:noFill/>
          </a:ln>
        </p:spPr>
        <p:txBody>
          <a:bodyPr wrap="square" lIns="36000" rIns="0" rtlCol="0" anchor="ctr">
            <a:noAutofit/>
          </a:bodyPr>
          <a:lstStyle>
            <a:defPPr>
              <a:defRPr lang="en-US"/>
            </a:defPPr>
            <a:lvl1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  <a:defRPr sz="1050" b="1">
                <a:solidFill>
                  <a:srgbClr val="FFFFFF"/>
                </a:solidFill>
              </a:defRPr>
            </a:lvl1pPr>
          </a:lstStyle>
          <a:p>
            <a:pPr marL="90488" indent="-84138" algn="l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1"/>
                </a:solidFill>
                <a:sym typeface="Arial"/>
              </a:rPr>
              <a:t>Interlocuteur RATP</a:t>
            </a:r>
          </a:p>
          <a:p>
            <a:pPr marL="90488" indent="-84138" algn="l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1"/>
                </a:solidFill>
                <a:sym typeface="Arial"/>
              </a:rPr>
              <a:t>Gestion du projet</a:t>
            </a:r>
          </a:p>
          <a:p>
            <a:pPr marL="90488" indent="-84138" algn="l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1"/>
                </a:solidFill>
                <a:sym typeface="Arial"/>
              </a:rPr>
              <a:t>Garant de la qualité des livrables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207AFF9-8B05-BA4D-9F39-327E8DC38EB9}"/>
              </a:ext>
            </a:extLst>
          </p:cNvPr>
          <p:cNvSpPr txBox="1"/>
          <p:nvPr/>
        </p:nvSpPr>
        <p:spPr>
          <a:xfrm>
            <a:off x="3144769" y="4895628"/>
            <a:ext cx="2363856" cy="656846"/>
          </a:xfrm>
          <a:prstGeom prst="rect">
            <a:avLst/>
          </a:prstGeom>
          <a:noFill/>
          <a:ln>
            <a:noFill/>
          </a:ln>
        </p:spPr>
        <p:txBody>
          <a:bodyPr wrap="square" lIns="36000" rIns="0" rtlCol="0" anchor="ctr">
            <a:noAutofit/>
          </a:bodyPr>
          <a:lstStyle>
            <a:defPPr>
              <a:defRPr lang="en-US"/>
            </a:defPPr>
            <a:lvl1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  <a:defRPr sz="1050" b="1">
                <a:solidFill>
                  <a:srgbClr val="FFFFFF"/>
                </a:solidFill>
              </a:defRPr>
            </a:lvl1pPr>
          </a:lstStyle>
          <a:p>
            <a:pPr marL="90488" indent="-84138" algn="l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1"/>
                </a:solidFill>
                <a:sym typeface="Arial"/>
              </a:rPr>
              <a:t>Animation des ateliers</a:t>
            </a:r>
          </a:p>
          <a:p>
            <a:pPr marL="90488" indent="-84138" algn="l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1"/>
                </a:solidFill>
                <a:sym typeface="Arial"/>
              </a:rPr>
              <a:t>Conduite des entretiens</a:t>
            </a:r>
          </a:p>
          <a:p>
            <a:pPr marL="90488" indent="-84138" algn="l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1"/>
                </a:solidFill>
                <a:sym typeface="Arial"/>
              </a:rPr>
              <a:t>Production des livrables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1FC6388-B14A-3249-96FD-582BF802F7C5}"/>
              </a:ext>
            </a:extLst>
          </p:cNvPr>
          <p:cNvSpPr txBox="1"/>
          <p:nvPr/>
        </p:nvSpPr>
        <p:spPr>
          <a:xfrm>
            <a:off x="3144769" y="5724801"/>
            <a:ext cx="2363856" cy="656846"/>
          </a:xfrm>
          <a:prstGeom prst="rect">
            <a:avLst/>
          </a:prstGeom>
          <a:noFill/>
          <a:ln>
            <a:noFill/>
          </a:ln>
        </p:spPr>
        <p:txBody>
          <a:bodyPr wrap="square" lIns="36000" rIns="0" rtlCol="0" anchor="ctr">
            <a:noAutofit/>
          </a:bodyPr>
          <a:lstStyle>
            <a:defPPr>
              <a:defRPr lang="en-US"/>
            </a:defPPr>
            <a:lvl1pPr marL="288000" lvl="0" algn="ctr" defTabSz="66675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>
                <a:schemeClr val="bg2"/>
              </a:buClr>
              <a:buSzPct val="70000"/>
              <a:defRPr sz="1050" b="1">
                <a:solidFill>
                  <a:srgbClr val="FFFFFF"/>
                </a:solidFill>
              </a:defRPr>
            </a:lvl1pPr>
          </a:lstStyle>
          <a:p>
            <a:pPr marL="90488" indent="-84138" algn="l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1"/>
                </a:solidFill>
                <a:sym typeface="Arial"/>
              </a:rPr>
              <a:t>Rédaction des comptes-rendus</a:t>
            </a:r>
          </a:p>
          <a:p>
            <a:pPr marL="90488" indent="-84138" algn="l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1"/>
                </a:solidFill>
                <a:sym typeface="Arial"/>
              </a:rPr>
              <a:t>Analyses</a:t>
            </a:r>
          </a:p>
          <a:p>
            <a:pPr marL="90488" indent="-84138" algn="l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1"/>
                </a:solidFill>
                <a:sym typeface="Arial"/>
              </a:rPr>
              <a:t>Production des livrables</a:t>
            </a: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6A4309D1-F32A-4244-BDA5-5D1F5CB9F1A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508624" y="4663286"/>
            <a:ext cx="3602719" cy="2"/>
          </a:xfrm>
          <a:prstGeom prst="line">
            <a:avLst/>
          </a:prstGeom>
          <a:ln w="12700">
            <a:solidFill>
              <a:schemeClr val="bg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24CF7EEF-E4FF-A040-8A42-FB4AA7BF9695}"/>
              </a:ext>
            </a:extLst>
          </p:cNvPr>
          <p:cNvSpPr txBox="1"/>
          <p:nvPr/>
        </p:nvSpPr>
        <p:spPr>
          <a:xfrm>
            <a:off x="6536919" y="4463232"/>
            <a:ext cx="1440000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i="1" dirty="0"/>
              <a:t>Comité projet hebdomadaire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E78D30-3A49-7542-8BF2-1BC3EB5875B7}"/>
              </a:ext>
            </a:extLst>
          </p:cNvPr>
          <p:cNvSpPr/>
          <p:nvPr/>
        </p:nvSpPr>
        <p:spPr>
          <a:xfrm>
            <a:off x="9111343" y="5578624"/>
            <a:ext cx="2540988" cy="650672"/>
          </a:xfrm>
          <a:prstGeom prst="rect">
            <a:avLst/>
          </a:prstGeom>
          <a:solidFill>
            <a:srgbClr val="48A68F">
              <a:alpha val="50000"/>
            </a:srgbClr>
          </a:solidFill>
          <a:ln>
            <a:noFill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>
                <a:latin typeface="Century Gothic" panose="020B0502020202020204" pitchFamily="34" charset="0"/>
                <a:cs typeface="Arial" panose="020B0604020202020204" pitchFamily="34" charset="0"/>
              </a:rPr>
              <a:t>Équipes cœurs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>
                <a:latin typeface="Century Gothic" panose="020B0502020202020204" pitchFamily="34" charset="0"/>
                <a:cs typeface="Arial" panose="020B0604020202020204" pitchFamily="34" charset="0"/>
              </a:rPr>
              <a:t>Contributeurs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2F0F90E-04D7-9541-8CD0-D1813220D92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915" y="4866074"/>
            <a:ext cx="723600" cy="723600"/>
          </a:xfrm>
          <a:prstGeom prst="ellipse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184150" sx="21000" sy="21000" flip="none" algn="ctr"/>
          </a:blipFill>
          <a:ln w="28575">
            <a:solidFill>
              <a:schemeClr val="bg2"/>
            </a:solidFill>
          </a:ln>
          <a:effectLst/>
        </p:spPr>
      </p:pic>
      <p:sp>
        <p:nvSpPr>
          <p:cNvPr id="42" name="Espace réservé du titre 3">
            <a:extLst>
              <a:ext uri="{FF2B5EF4-FFF2-40B4-BE49-F238E27FC236}">
                <a16:creationId xmlns:a16="http://schemas.microsoft.com/office/drawing/2014/main" id="{1DEC2E2D-EC36-5845-A1F8-E29656EABD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999" y="177801"/>
            <a:ext cx="11446939" cy="8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Dispositif pressenti (exemple)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3C6B49-B57B-DE45-96F1-638274B221C3}"/>
              </a:ext>
            </a:extLst>
          </p:cNvPr>
          <p:cNvSpPr/>
          <p:nvPr/>
        </p:nvSpPr>
        <p:spPr>
          <a:xfrm>
            <a:off x="5215944" y="78310"/>
            <a:ext cx="6602994" cy="1026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Ins="36000"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050" dirty="0"/>
              <a:t>Utiliser des photos </a:t>
            </a:r>
            <a:r>
              <a:rPr lang="fr-FR" sz="1050" b="1" dirty="0"/>
              <a:t>carrées</a:t>
            </a:r>
            <a:r>
              <a:rPr lang="fr-FR" sz="1050" dirty="0"/>
              <a:t> 2cm x 2cm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050" dirty="0"/>
              <a:t>Sélectionner une photo ci-dessous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050" dirty="0"/>
              <a:t>Faire </a:t>
            </a:r>
            <a:r>
              <a:rPr lang="fr-FR" sz="1050" b="1" dirty="0"/>
              <a:t>cmd</a:t>
            </a:r>
            <a:r>
              <a:rPr lang="fr-FR" sz="1050" dirty="0"/>
              <a:t> </a:t>
            </a:r>
            <a:r>
              <a:rPr lang="fr-FR" sz="1050" b="1" dirty="0"/>
              <a:t>⌘</a:t>
            </a:r>
            <a:r>
              <a:rPr lang="fr-FR" sz="1050" dirty="0"/>
              <a:t> + </a:t>
            </a:r>
            <a:r>
              <a:rPr lang="fr-FR" sz="1050" b="1" dirty="0"/>
              <a:t>Maj ⇧</a:t>
            </a:r>
            <a:r>
              <a:rPr lang="fr-FR" sz="1050" b="0" dirty="0"/>
              <a:t> + </a:t>
            </a:r>
            <a:r>
              <a:rPr lang="fr-FR" sz="1050" b="1" dirty="0"/>
              <a:t>C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050" dirty="0"/>
              <a:t>Sélectionner les photos carrées du dispositif cible de la propale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050" dirty="0"/>
              <a:t>Faire </a:t>
            </a:r>
            <a:r>
              <a:rPr lang="fr-FR" sz="1050" b="1" dirty="0"/>
              <a:t>cmd</a:t>
            </a:r>
            <a:r>
              <a:rPr lang="fr-FR" sz="1050" dirty="0"/>
              <a:t> </a:t>
            </a:r>
            <a:r>
              <a:rPr lang="fr-FR" sz="1050" b="1" dirty="0"/>
              <a:t>⌘</a:t>
            </a:r>
            <a:r>
              <a:rPr lang="fr-FR" sz="1050" dirty="0"/>
              <a:t> + </a:t>
            </a:r>
            <a:r>
              <a:rPr lang="fr-FR" sz="1050" b="1" dirty="0"/>
              <a:t>Maj ⇧</a:t>
            </a:r>
            <a:r>
              <a:rPr lang="fr-FR" sz="1050" b="0" dirty="0"/>
              <a:t> + </a:t>
            </a:r>
            <a:r>
              <a:rPr lang="fr-FR" sz="1050" b="1" dirty="0"/>
              <a:t>V</a:t>
            </a:r>
            <a:r>
              <a:rPr lang="fr-FR" sz="1050" b="0" dirty="0"/>
              <a:t> pour appliquer la mise ne forme (rond + bordure 3 pt jaune)</a:t>
            </a:r>
          </a:p>
        </p:txBody>
      </p:sp>
    </p:spTree>
    <p:extLst>
      <p:ext uri="{BB962C8B-B14F-4D97-AF65-F5344CB8AC3E}">
        <p14:creationId xmlns:p14="http://schemas.microsoft.com/office/powerpoint/2010/main" val="4286582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tre conta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DB6601C-54D5-8041-8FB1-3EA136E29C8D}"/>
              </a:ext>
            </a:extLst>
          </p:cNvPr>
          <p:cNvSpPr/>
          <p:nvPr/>
        </p:nvSpPr>
        <p:spPr>
          <a:xfrm>
            <a:off x="1524000" y="2602137"/>
            <a:ext cx="9144000" cy="907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-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rPr>
              <a:t>Votre contact</a:t>
            </a:r>
            <a:endParaRPr lang="fr-FR" sz="6000" dirty="0">
              <a:solidFill>
                <a:schemeClr val="tx1"/>
              </a:solidFill>
            </a:endParaRP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4BAAC09C-0C20-F04B-8A77-6712EAE77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487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Nom du contact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FDA4F98-892F-DA42-9249-81C7555AD2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" r="-1" b="-1"/>
          <a:stretch/>
        </p:blipFill>
        <p:spPr>
          <a:xfrm>
            <a:off x="5468347" y="1030288"/>
            <a:ext cx="1255305" cy="126010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11ECF85-C432-6140-8D5F-BEDA0B6BC8D8}"/>
              </a:ext>
            </a:extLst>
          </p:cNvPr>
          <p:cNvSpPr txBox="1"/>
          <p:nvPr/>
        </p:nvSpPr>
        <p:spPr>
          <a:xfrm>
            <a:off x="3294345" y="10020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2D2EC89-E97E-C243-BE53-EF8CD5CC89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4089863"/>
            <a:ext cx="9144000" cy="533378"/>
          </a:xfrm>
        </p:spPr>
        <p:txBody>
          <a:bodyPr tIns="0" bIns="0" anchor="ctr"/>
          <a:lstStyle>
            <a:lvl1pPr algn="ctr">
              <a:defRPr sz="3600" b="1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fr-FR" dirty="0"/>
              <a:t>Poste du contact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1852B1C0-EF4A-9A4A-AA3E-70C341F0A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5075770"/>
            <a:ext cx="9144000" cy="309600"/>
          </a:xfrm>
        </p:spPr>
        <p:txBody>
          <a:bodyPr tIns="0" bIns="0" anchor="ctr">
            <a:noAutofit/>
          </a:bodyPr>
          <a:lstStyle>
            <a:lvl1pPr algn="ctr">
              <a:defRPr sz="2000" b="1" u="none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/>
              <a:t>Mail : 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AA451091-F285-DA4E-869F-D61D83244D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7958" y="5388444"/>
            <a:ext cx="9140042" cy="309600"/>
          </a:xfrm>
        </p:spPr>
        <p:txBody>
          <a:bodyPr tIns="0" bIns="0" anchor="ctr">
            <a:noAutofit/>
          </a:bodyPr>
          <a:lstStyle>
            <a:lvl1pPr algn="ctr">
              <a:defRPr sz="2000" b="1" u="none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/>
              <a:t>Tél : </a:t>
            </a: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AC09D848-4DDB-534C-83B5-C247F226D9F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24000" y="5701118"/>
            <a:ext cx="9144000" cy="309600"/>
          </a:xfrm>
        </p:spPr>
        <p:txBody>
          <a:bodyPr vert="horz" lIns="91440" tIns="0" rIns="91440" bIns="0" rtlCol="0" anchor="ctr">
            <a:noAutofit/>
          </a:bodyPr>
          <a:lstStyle>
            <a:lvl1pPr algn="ctr">
              <a:defRPr lang="fr-FR" sz="2000" b="1" u="none" smtClean="0"/>
            </a:lvl1pPr>
            <a:lvl2pPr>
              <a:defRPr lang="fr-FR" sz="2000" smtClean="0"/>
            </a:lvl2pPr>
            <a:lvl3pPr>
              <a:defRPr lang="fr-FR" sz="2000" smtClean="0"/>
            </a:lvl3pPr>
            <a:lvl4pPr>
              <a:defRPr lang="fr-FR" sz="2000" smtClean="0"/>
            </a:lvl4pPr>
            <a:lvl5pPr>
              <a:defRPr lang="fr-FR" sz="2000"/>
            </a:lvl5pPr>
          </a:lstStyle>
          <a:p>
            <a:pPr lvl="0"/>
            <a:r>
              <a:rPr lang="fr-FR" dirty="0"/>
              <a:t>Adresse : </a:t>
            </a:r>
          </a:p>
        </p:txBody>
      </p:sp>
    </p:spTree>
    <p:extLst>
      <p:ext uri="{BB962C8B-B14F-4D97-AF65-F5344CB8AC3E}">
        <p14:creationId xmlns:p14="http://schemas.microsoft.com/office/powerpoint/2010/main" val="1423197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lette autor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ZoneTexte 35">
            <a:extLst>
              <a:ext uri="{FF2B5EF4-FFF2-40B4-BE49-F238E27FC236}">
                <a16:creationId xmlns:a16="http://schemas.microsoft.com/office/drawing/2014/main" id="{81A44165-4755-B74E-9CDF-E3CC129EE443}"/>
              </a:ext>
            </a:extLst>
          </p:cNvPr>
          <p:cNvSpPr txBox="1"/>
          <p:nvPr/>
        </p:nvSpPr>
        <p:spPr>
          <a:xfrm>
            <a:off x="1018066" y="3755964"/>
            <a:ext cx="684803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E5E5E5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ED95D90-7AD3-924A-B36A-478259BF9976}"/>
              </a:ext>
            </a:extLst>
          </p:cNvPr>
          <p:cNvSpPr txBox="1"/>
          <p:nvPr/>
        </p:nvSpPr>
        <p:spPr>
          <a:xfrm>
            <a:off x="1863346" y="3755964"/>
            <a:ext cx="704039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B4B5B3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00A6B0E-98C4-B64E-95EB-D355DB0AE175}"/>
              </a:ext>
            </a:extLst>
          </p:cNvPr>
          <p:cNvSpPr txBox="1"/>
          <p:nvPr/>
        </p:nvSpPr>
        <p:spPr>
          <a:xfrm>
            <a:off x="2727862" y="3755964"/>
            <a:ext cx="723275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67757A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12B88DD-F456-0840-886C-9656D11A569A}"/>
              </a:ext>
            </a:extLst>
          </p:cNvPr>
          <p:cNvSpPr txBox="1"/>
          <p:nvPr/>
        </p:nvSpPr>
        <p:spPr>
          <a:xfrm>
            <a:off x="3611614" y="3755964"/>
            <a:ext cx="69442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333332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95FE699-403F-9544-B6D5-F2DB9731BFF8}"/>
              </a:ext>
            </a:extLst>
          </p:cNvPr>
          <p:cNvSpPr txBox="1"/>
          <p:nvPr/>
        </p:nvSpPr>
        <p:spPr>
          <a:xfrm>
            <a:off x="4466513" y="3755964"/>
            <a:ext cx="694422" cy="2769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000000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F69F17-24D1-5843-B9F7-290B272F5ED5}"/>
              </a:ext>
            </a:extLst>
          </p:cNvPr>
          <p:cNvSpPr/>
          <p:nvPr/>
        </p:nvSpPr>
        <p:spPr>
          <a:xfrm>
            <a:off x="990315" y="4032963"/>
            <a:ext cx="740305" cy="576000"/>
          </a:xfrm>
          <a:prstGeom prst="rect">
            <a:avLst/>
          </a:prstGeom>
          <a:solidFill>
            <a:srgbClr val="E5E5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315CF3B-A479-904F-8809-6792CAC71C78}"/>
              </a:ext>
            </a:extLst>
          </p:cNvPr>
          <p:cNvSpPr/>
          <p:nvPr/>
        </p:nvSpPr>
        <p:spPr>
          <a:xfrm>
            <a:off x="1848274" y="4032963"/>
            <a:ext cx="740305" cy="576000"/>
          </a:xfrm>
          <a:prstGeom prst="rect">
            <a:avLst/>
          </a:prstGeom>
          <a:solidFill>
            <a:srgbClr val="B4B5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6B094C8-D10E-8D47-90DD-924BC716FF0E}"/>
              </a:ext>
            </a:extLst>
          </p:cNvPr>
          <p:cNvSpPr/>
          <p:nvPr/>
        </p:nvSpPr>
        <p:spPr>
          <a:xfrm>
            <a:off x="2706234" y="4032963"/>
            <a:ext cx="740304" cy="576000"/>
          </a:xfrm>
          <a:prstGeom prst="rect">
            <a:avLst/>
          </a:prstGeom>
          <a:solidFill>
            <a:srgbClr val="6775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4A0B2E0-D412-884F-B6C6-99C0A282E65B}"/>
              </a:ext>
            </a:extLst>
          </p:cNvPr>
          <p:cNvSpPr/>
          <p:nvPr/>
        </p:nvSpPr>
        <p:spPr>
          <a:xfrm>
            <a:off x="3564191" y="4032963"/>
            <a:ext cx="740305" cy="576000"/>
          </a:xfrm>
          <a:prstGeom prst="rect">
            <a:avLst/>
          </a:prstGeom>
          <a:solidFill>
            <a:srgbClr val="33333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144BE1C-2625-3C49-9EAE-C1994D671BDC}"/>
              </a:ext>
            </a:extLst>
          </p:cNvPr>
          <p:cNvSpPr/>
          <p:nvPr/>
        </p:nvSpPr>
        <p:spPr>
          <a:xfrm>
            <a:off x="4422151" y="4032963"/>
            <a:ext cx="740304" cy="576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87028FD-17ED-9442-982C-25849B787BD0}"/>
              </a:ext>
            </a:extLst>
          </p:cNvPr>
          <p:cNvSpPr/>
          <p:nvPr/>
        </p:nvSpPr>
        <p:spPr>
          <a:xfrm>
            <a:off x="8711944" y="4032963"/>
            <a:ext cx="740304" cy="576000"/>
          </a:xfrm>
          <a:prstGeom prst="rect">
            <a:avLst/>
          </a:prstGeom>
          <a:solidFill>
            <a:srgbClr val="FF563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88C0B0B-4119-514A-B7CC-3E826A904C91}"/>
              </a:ext>
            </a:extLst>
          </p:cNvPr>
          <p:cNvSpPr/>
          <p:nvPr/>
        </p:nvSpPr>
        <p:spPr>
          <a:xfrm>
            <a:off x="9569901" y="4032963"/>
            <a:ext cx="740305" cy="576000"/>
          </a:xfrm>
          <a:prstGeom prst="rect">
            <a:avLst/>
          </a:prstGeom>
          <a:solidFill>
            <a:srgbClr val="009BA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68E0D4E-49E7-CC4B-BB0C-2BD76C32EFC2}"/>
              </a:ext>
            </a:extLst>
          </p:cNvPr>
          <p:cNvSpPr/>
          <p:nvPr/>
        </p:nvSpPr>
        <p:spPr>
          <a:xfrm>
            <a:off x="10427864" y="4032963"/>
            <a:ext cx="740304" cy="576000"/>
          </a:xfrm>
          <a:prstGeom prst="rect">
            <a:avLst/>
          </a:prstGeom>
          <a:solidFill>
            <a:srgbClr val="FF9E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D30ABDA-E1F4-AE46-9FDE-0F6B871EBC3C}"/>
              </a:ext>
            </a:extLst>
          </p:cNvPr>
          <p:cNvSpPr/>
          <p:nvPr/>
        </p:nvSpPr>
        <p:spPr>
          <a:xfrm>
            <a:off x="5280108" y="4032963"/>
            <a:ext cx="740305" cy="576000"/>
          </a:xfrm>
          <a:prstGeom prst="rect">
            <a:avLst/>
          </a:prstGeom>
          <a:solidFill>
            <a:srgbClr val="F9C1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0F666C0-D85A-124B-807E-375C859074BF}"/>
              </a:ext>
            </a:extLst>
          </p:cNvPr>
          <p:cNvSpPr/>
          <p:nvPr/>
        </p:nvSpPr>
        <p:spPr>
          <a:xfrm>
            <a:off x="6138067" y="4032963"/>
            <a:ext cx="740305" cy="576000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FDDD4BF-80CD-6649-AF44-3A94E9D5FF1A}"/>
              </a:ext>
            </a:extLst>
          </p:cNvPr>
          <p:cNvSpPr/>
          <p:nvPr/>
        </p:nvSpPr>
        <p:spPr>
          <a:xfrm>
            <a:off x="6996026" y="4032963"/>
            <a:ext cx="740305" cy="576000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55274A6-F8FE-8147-9181-6C7F26FB409D}"/>
              </a:ext>
            </a:extLst>
          </p:cNvPr>
          <p:cNvSpPr/>
          <p:nvPr/>
        </p:nvSpPr>
        <p:spPr>
          <a:xfrm>
            <a:off x="7853986" y="4032963"/>
            <a:ext cx="740304" cy="576000"/>
          </a:xfrm>
          <a:prstGeom prst="rect">
            <a:avLst/>
          </a:prstGeom>
          <a:solidFill>
            <a:srgbClr val="FFF2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73817F8-ECAD-E546-9DD1-920647CE2000}"/>
              </a:ext>
            </a:extLst>
          </p:cNvPr>
          <p:cNvSpPr txBox="1"/>
          <p:nvPr/>
        </p:nvSpPr>
        <p:spPr>
          <a:xfrm>
            <a:off x="5306184" y="3755964"/>
            <a:ext cx="724878" cy="2769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F9C100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0921CD2D-07BF-2044-B5C2-3CC05BB18156}"/>
              </a:ext>
            </a:extLst>
          </p:cNvPr>
          <p:cNvSpPr txBox="1"/>
          <p:nvPr/>
        </p:nvSpPr>
        <p:spPr>
          <a:xfrm>
            <a:off x="6171502" y="3755964"/>
            <a:ext cx="704040" cy="2769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FFD966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39DD7402-A252-3342-BA57-A8A8B6139B16}"/>
              </a:ext>
            </a:extLst>
          </p:cNvPr>
          <p:cNvSpPr txBox="1"/>
          <p:nvPr/>
        </p:nvSpPr>
        <p:spPr>
          <a:xfrm>
            <a:off x="7031210" y="3755964"/>
            <a:ext cx="694422" cy="2769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FFE699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F5624E9D-64BD-034C-81C6-FBF363002660}"/>
              </a:ext>
            </a:extLst>
          </p:cNvPr>
          <p:cNvSpPr txBox="1"/>
          <p:nvPr/>
        </p:nvSpPr>
        <p:spPr>
          <a:xfrm>
            <a:off x="7860462" y="3755964"/>
            <a:ext cx="745717" cy="2769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FFF2CC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7BC1374F-039B-5340-A9E0-5123F4781F3E}"/>
              </a:ext>
            </a:extLst>
          </p:cNvPr>
          <p:cNvSpPr txBox="1"/>
          <p:nvPr/>
        </p:nvSpPr>
        <p:spPr>
          <a:xfrm>
            <a:off x="8741008" y="3755964"/>
            <a:ext cx="694422" cy="2769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FF5639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28E24D9-4CC0-C847-B395-1A22D843424C}"/>
              </a:ext>
            </a:extLst>
          </p:cNvPr>
          <p:cNvSpPr txBox="1"/>
          <p:nvPr/>
        </p:nvSpPr>
        <p:spPr>
          <a:xfrm>
            <a:off x="9565450" y="3755964"/>
            <a:ext cx="755336" cy="2769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009BAA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9382C095-F884-0E49-AEDF-B0D7DA76D711}"/>
              </a:ext>
            </a:extLst>
          </p:cNvPr>
          <p:cNvSpPr txBox="1"/>
          <p:nvPr/>
        </p:nvSpPr>
        <p:spPr>
          <a:xfrm>
            <a:off x="10450805" y="3755964"/>
            <a:ext cx="694422" cy="2769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FF9E00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088E3D9-73A0-1C47-8D60-2DDE706D1A8C}"/>
              </a:ext>
            </a:extLst>
          </p:cNvPr>
          <p:cNvSpPr txBox="1"/>
          <p:nvPr/>
        </p:nvSpPr>
        <p:spPr>
          <a:xfrm>
            <a:off x="2421441" y="3002878"/>
            <a:ext cx="1308371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 dirty="0">
                <a:solidFill>
                  <a:schemeClr val="tx1"/>
                </a:solidFill>
              </a:rPr>
              <a:t>Palette des gris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C0638723-5FCD-8D43-86F2-32D345B1AB3D}"/>
              </a:ext>
            </a:extLst>
          </p:cNvPr>
          <p:cNvSpPr txBox="1"/>
          <p:nvPr/>
        </p:nvSpPr>
        <p:spPr>
          <a:xfrm>
            <a:off x="5280108" y="3002879"/>
            <a:ext cx="33141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Palette des jaunes autorisés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D5CBC9-78CF-CF4B-B06C-C7A1E355C810}"/>
              </a:ext>
            </a:extLst>
          </p:cNvPr>
          <p:cNvSpPr txBox="1"/>
          <p:nvPr/>
        </p:nvSpPr>
        <p:spPr>
          <a:xfrm>
            <a:off x="8711945" y="2863403"/>
            <a:ext cx="2489741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Couleurs sémaphores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A n’utiliser qu’en cas d’absolue nécessité !</a:t>
            </a:r>
          </a:p>
        </p:txBody>
      </p:sp>
      <p:sp>
        <p:nvSpPr>
          <p:cNvPr id="76" name="Parenthèse ouvrante 75">
            <a:extLst>
              <a:ext uri="{FF2B5EF4-FFF2-40B4-BE49-F238E27FC236}">
                <a16:creationId xmlns:a16="http://schemas.microsoft.com/office/drawing/2014/main" id="{41EAC0A2-288A-1741-9065-529577C0DF88}"/>
              </a:ext>
            </a:extLst>
          </p:cNvPr>
          <p:cNvSpPr/>
          <p:nvPr/>
        </p:nvSpPr>
        <p:spPr>
          <a:xfrm rot="5400000">
            <a:off x="2937126" y="1511633"/>
            <a:ext cx="277000" cy="4170621"/>
          </a:xfrm>
          <a:prstGeom prst="leftBracket">
            <a:avLst>
              <a:gd name="adj" fmla="val 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Parenthèse ouvrante 76">
            <a:extLst>
              <a:ext uri="{FF2B5EF4-FFF2-40B4-BE49-F238E27FC236}">
                <a16:creationId xmlns:a16="http://schemas.microsoft.com/office/drawing/2014/main" id="{FA3A3596-1BA4-3042-891F-95680E3942F6}"/>
              </a:ext>
            </a:extLst>
          </p:cNvPr>
          <p:cNvSpPr/>
          <p:nvPr/>
        </p:nvSpPr>
        <p:spPr>
          <a:xfrm rot="5400000">
            <a:off x="6798699" y="1939854"/>
            <a:ext cx="277000" cy="3314182"/>
          </a:xfrm>
          <a:prstGeom prst="leftBracket">
            <a:avLst>
              <a:gd name="adj" fmla="val 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Parenthèse ouvrante 77">
            <a:extLst>
              <a:ext uri="{FF2B5EF4-FFF2-40B4-BE49-F238E27FC236}">
                <a16:creationId xmlns:a16="http://schemas.microsoft.com/office/drawing/2014/main" id="{FAF26B2C-403A-8F40-A4B5-4CE20004D18D}"/>
              </a:ext>
            </a:extLst>
          </p:cNvPr>
          <p:cNvSpPr/>
          <p:nvPr/>
        </p:nvSpPr>
        <p:spPr>
          <a:xfrm rot="5400000">
            <a:off x="9790086" y="2380303"/>
            <a:ext cx="277000" cy="2433283"/>
          </a:xfrm>
          <a:prstGeom prst="leftBracket">
            <a:avLst>
              <a:gd name="adj" fmla="val 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Titre 78">
            <a:extLst>
              <a:ext uri="{FF2B5EF4-FFF2-40B4-BE49-F238E27FC236}">
                <a16:creationId xmlns:a16="http://schemas.microsoft.com/office/drawing/2014/main" id="{E47FC70B-DC2D-F242-ACAA-19694A1EF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Couleurs autorisées</a:t>
            </a:r>
            <a:br>
              <a:rPr lang="fr-FR" dirty="0"/>
            </a:br>
            <a:r>
              <a:rPr lang="fr-FR" dirty="0"/>
              <a:t>Pas de déclinaisons possibles</a:t>
            </a:r>
          </a:p>
        </p:txBody>
      </p: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7E71B0F8-EF14-4645-80EB-7DB37AF09FCF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rgbClr val="F8CC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757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314875-C5BC-C34B-8FFE-E1578C6ABCAC}"/>
              </a:ext>
            </a:extLst>
          </p:cNvPr>
          <p:cNvSpPr/>
          <p:nvPr/>
        </p:nvSpPr>
        <p:spPr>
          <a:xfrm>
            <a:off x="5835318" y="3596537"/>
            <a:ext cx="1323528" cy="1348991"/>
          </a:xfrm>
          <a:prstGeom prst="rect">
            <a:avLst/>
          </a:prstGeom>
          <a:solidFill>
            <a:srgbClr val="E9E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CEA2D65-6AA1-684B-B1F6-E0361F486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756" y="3706682"/>
            <a:ext cx="1128707" cy="112870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85A157D-72DB-2D40-9DF3-69EBC0789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080" y="3706681"/>
            <a:ext cx="1128707" cy="112870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7A8431C-37D0-6041-9B77-284AD0179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405" y="3706680"/>
            <a:ext cx="1128707" cy="112870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53E7765-9E30-3E44-B1B9-813FE3ADB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729" y="3706680"/>
            <a:ext cx="1128707" cy="11287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0BB43C-C3CF-9149-9662-B545B94B09E8}"/>
              </a:ext>
            </a:extLst>
          </p:cNvPr>
          <p:cNvSpPr/>
          <p:nvPr/>
        </p:nvSpPr>
        <p:spPr>
          <a:xfrm>
            <a:off x="6050747" y="1769462"/>
            <a:ext cx="1108099" cy="1348990"/>
          </a:xfrm>
          <a:prstGeom prst="rect">
            <a:avLst/>
          </a:prstGeom>
          <a:solidFill>
            <a:srgbClr val="E9E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FAD8C32-B16F-1348-BE9A-9BABD2FD2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8800" y="2066402"/>
            <a:ext cx="759030" cy="8962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90F20BE-C535-794F-B345-7DA0D0D191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49" y="2066402"/>
            <a:ext cx="759030" cy="89620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B94EE7A-B549-9A47-BB3B-6774CB9403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0098" y="2066402"/>
            <a:ext cx="759030" cy="89620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DF535E0-0CAA-9C4E-B91B-1EA5EAF8B8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5282" y="1996355"/>
            <a:ext cx="759030" cy="89620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E8CDA90-300E-234E-AE85-F9A02A63C64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22" t="-10150" r="-6034" b="-29462"/>
          <a:stretch/>
        </p:blipFill>
        <p:spPr>
          <a:xfrm>
            <a:off x="7639838" y="1800349"/>
            <a:ext cx="2631406" cy="69192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896A023-813B-C44A-B6BF-4424B2D9EDC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334" y="3589759"/>
            <a:ext cx="2636910" cy="64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4F888D-0E09-4543-8E60-C54A27E61F93}"/>
              </a:ext>
            </a:extLst>
          </p:cNvPr>
          <p:cNvSpPr/>
          <p:nvPr/>
        </p:nvSpPr>
        <p:spPr>
          <a:xfrm>
            <a:off x="7634334" y="2695054"/>
            <a:ext cx="2636910" cy="691926"/>
          </a:xfrm>
          <a:prstGeom prst="rect">
            <a:avLst/>
          </a:prstGeom>
          <a:solidFill>
            <a:srgbClr val="E9E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3BAD2E5-2715-0F4E-8BE1-067EA6D9D48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334" y="2695054"/>
            <a:ext cx="2636910" cy="69192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A6C0F1A-C019-DD47-88F0-C0DAF9D49789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334" y="4440539"/>
            <a:ext cx="263691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66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47D7D0-E6F8-324B-BEAA-FAB52EAAC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00" y="177801"/>
            <a:ext cx="11447999" cy="828000"/>
          </a:xfrm>
        </p:spPr>
        <p:txBody>
          <a:bodyPr/>
          <a:lstStyle>
            <a:lvl1pPr>
              <a:defRPr i="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Aller dans le masque des diapositives pour copier ce style de tableau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EC911685-36C4-F54F-B380-F62B819D2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181977"/>
              </p:ext>
            </p:extLst>
          </p:nvPr>
        </p:nvGraphicFramePr>
        <p:xfrm>
          <a:off x="701749" y="1484324"/>
          <a:ext cx="10802689" cy="4715192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825473">
                  <a:extLst>
                    <a:ext uri="{9D8B030D-6E8A-4147-A177-3AD203B41FA5}">
                      <a16:colId xmlns:a16="http://schemas.microsoft.com/office/drawing/2014/main" val="87273098"/>
                    </a:ext>
                  </a:extLst>
                </a:gridCol>
                <a:gridCol w="2494304">
                  <a:extLst>
                    <a:ext uri="{9D8B030D-6E8A-4147-A177-3AD203B41FA5}">
                      <a16:colId xmlns:a16="http://schemas.microsoft.com/office/drawing/2014/main" val="274079396"/>
                    </a:ext>
                  </a:extLst>
                </a:gridCol>
                <a:gridCol w="2494304">
                  <a:extLst>
                    <a:ext uri="{9D8B030D-6E8A-4147-A177-3AD203B41FA5}">
                      <a16:colId xmlns:a16="http://schemas.microsoft.com/office/drawing/2014/main" val="2484385841"/>
                    </a:ext>
                  </a:extLst>
                </a:gridCol>
                <a:gridCol w="2494304">
                  <a:extLst>
                    <a:ext uri="{9D8B030D-6E8A-4147-A177-3AD203B41FA5}">
                      <a16:colId xmlns:a16="http://schemas.microsoft.com/office/drawing/2014/main" val="1234157331"/>
                    </a:ext>
                  </a:extLst>
                </a:gridCol>
                <a:gridCol w="2494304">
                  <a:extLst>
                    <a:ext uri="{9D8B030D-6E8A-4147-A177-3AD203B41FA5}">
                      <a16:colId xmlns:a16="http://schemas.microsoft.com/office/drawing/2014/main" val="3108045148"/>
                    </a:ext>
                  </a:extLst>
                </a:gridCol>
              </a:tblGrid>
              <a:tr h="317429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1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Colonne 1</a:t>
                      </a:r>
                      <a:endParaRPr lang="fr-FR" sz="1000" b="1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1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Colonne 2</a:t>
                      </a:r>
                      <a:endParaRPr lang="fr-FR" sz="1000" b="1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1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Colonne 3</a:t>
                      </a:r>
                      <a:endParaRPr lang="fr-FR" sz="1000" b="1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1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Colonne 4</a:t>
                      </a:r>
                      <a:endParaRPr lang="fr-FR" sz="1000" b="1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1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Colonne 5</a:t>
                      </a:r>
                      <a:endParaRPr lang="fr-FR" sz="1000" b="1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137772"/>
                  </a:ext>
                </a:extLst>
              </a:tr>
              <a:tr h="974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1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Titre 1</a:t>
                      </a:r>
                      <a:endParaRPr lang="fr-FR" sz="1000" b="1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1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2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3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4</a:t>
                      </a:r>
                      <a:endParaRPr lang="fr-FR" sz="100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1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2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3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4</a:t>
                      </a:r>
                      <a:endParaRPr lang="fr-FR" sz="100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1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2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3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4</a:t>
                      </a:r>
                      <a:endParaRPr lang="fr-FR" sz="100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1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2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3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4</a:t>
                      </a:r>
                      <a:endParaRPr lang="fr-FR" sz="100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68287"/>
                  </a:ext>
                </a:extLst>
              </a:tr>
              <a:tr h="1133496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1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Titre 2</a:t>
                      </a:r>
                      <a:endParaRPr lang="fr-FR" sz="1000" b="1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1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2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3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4</a:t>
                      </a:r>
                      <a:endParaRPr lang="fr-FR" sz="100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1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2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3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4</a:t>
                      </a:r>
                      <a:endParaRPr lang="fr-FR" sz="100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1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2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3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4</a:t>
                      </a:r>
                      <a:endParaRPr lang="fr-FR" sz="100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1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2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3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4</a:t>
                      </a:r>
                      <a:endParaRPr lang="fr-FR" sz="100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4472345"/>
                  </a:ext>
                </a:extLst>
              </a:tr>
              <a:tr h="81606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00" b="1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Titre 3</a:t>
                      </a:r>
                      <a:endParaRPr lang="fr-FR" sz="1000" b="1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1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2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3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4</a:t>
                      </a:r>
                      <a:endParaRPr lang="fr-FR" sz="100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1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2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3</a:t>
                      </a:r>
                      <a:endParaRPr lang="fr-FR" sz="100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1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2</a:t>
                      </a:r>
                      <a:endParaRPr lang="fr-FR" sz="100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1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2</a:t>
                      </a:r>
                      <a:endParaRPr lang="fr-FR" sz="100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70744"/>
                  </a:ext>
                </a:extLst>
              </a:tr>
              <a:tr h="498638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1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Titre 4</a:t>
                      </a:r>
                      <a:endParaRPr lang="fr-FR" sz="1000" b="1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1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2</a:t>
                      </a:r>
                      <a:endParaRPr lang="fr-FR" sz="100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1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2</a:t>
                      </a:r>
                      <a:endParaRPr lang="fr-FR" sz="100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1</a:t>
                      </a:r>
                      <a:endParaRPr lang="fr-FR" sz="100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1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2</a:t>
                      </a:r>
                      <a:endParaRPr lang="fr-FR" sz="100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267356"/>
                  </a:ext>
                </a:extLst>
              </a:tr>
              <a:tr h="974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1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Titre 5</a:t>
                      </a:r>
                      <a:endParaRPr lang="fr-FR" sz="1000" b="1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1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2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3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4</a:t>
                      </a:r>
                      <a:endParaRPr lang="fr-FR" sz="100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1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2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endParaRPr lang="fr-FR" sz="1000" b="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1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2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3</a:t>
                      </a:r>
                      <a:endParaRPr lang="fr-FR" sz="100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1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2</a:t>
                      </a:r>
                    </a:p>
                    <a:p>
                      <a:pPr marL="228600" indent="-228600" rtl="0" fontAlgn="ctr">
                        <a:buFont typeface="+mj-lt"/>
                        <a:buAutoNum type="arabicPeriod"/>
                      </a:pPr>
                      <a:r>
                        <a:rPr lang="fr-FR" sz="100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Argument 3</a:t>
                      </a:r>
                      <a:endParaRPr lang="fr-FR" sz="100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308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961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91E0DF-53C3-4744-B675-533A66E8547F}"/>
              </a:ext>
            </a:extLst>
          </p:cNvPr>
          <p:cNvSpPr/>
          <p:nvPr/>
        </p:nvSpPr>
        <p:spPr>
          <a:xfrm>
            <a:off x="372000" y="2135989"/>
            <a:ext cx="11448000" cy="1558415"/>
          </a:xfrm>
          <a:prstGeom prst="rect">
            <a:avLst/>
          </a:prstGeom>
          <a:solidFill>
            <a:srgbClr val="26272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3FF1DDA8-5DAA-8844-99E1-9F79F10506B5}"/>
              </a:ext>
            </a:extLst>
          </p:cNvPr>
          <p:cNvSpPr/>
          <p:nvPr/>
        </p:nvSpPr>
        <p:spPr>
          <a:xfrm>
            <a:off x="3213357" y="1711191"/>
            <a:ext cx="824875" cy="824875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C8D15D6-AA97-CF43-8F6C-1AE40EC51AB7}"/>
              </a:ext>
            </a:extLst>
          </p:cNvPr>
          <p:cNvSpPr/>
          <p:nvPr/>
        </p:nvSpPr>
        <p:spPr>
          <a:xfrm>
            <a:off x="5037653" y="1711191"/>
            <a:ext cx="824875" cy="824875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0B77452F-E814-ED43-BEA9-E5294389F854}"/>
              </a:ext>
            </a:extLst>
          </p:cNvPr>
          <p:cNvSpPr/>
          <p:nvPr/>
        </p:nvSpPr>
        <p:spPr>
          <a:xfrm>
            <a:off x="6861949" y="1711191"/>
            <a:ext cx="824875" cy="824875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1F54C8C6-8E63-AA40-ACDC-3182E568CA06}"/>
              </a:ext>
            </a:extLst>
          </p:cNvPr>
          <p:cNvSpPr/>
          <p:nvPr/>
        </p:nvSpPr>
        <p:spPr>
          <a:xfrm>
            <a:off x="8686245" y="1711191"/>
            <a:ext cx="824875" cy="824875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6849EE15-00F5-DC45-9788-B94A51F5344B}"/>
              </a:ext>
            </a:extLst>
          </p:cNvPr>
          <p:cNvSpPr/>
          <p:nvPr/>
        </p:nvSpPr>
        <p:spPr>
          <a:xfrm>
            <a:off x="10510543" y="1711191"/>
            <a:ext cx="824875" cy="824875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47D7D0-E6F8-324B-BEAA-FAB52EAAC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00" y="177801"/>
            <a:ext cx="11447999" cy="828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Description de l’équipe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219;p96">
            <a:extLst>
              <a:ext uri="{FF2B5EF4-FFF2-40B4-BE49-F238E27FC236}">
                <a16:creationId xmlns:a16="http://schemas.microsoft.com/office/drawing/2014/main" id="{C9E0BACA-F2B4-0F41-88DE-0EAB8823B674}"/>
              </a:ext>
            </a:extLst>
          </p:cNvPr>
          <p:cNvSpPr txBox="1"/>
          <p:nvPr/>
        </p:nvSpPr>
        <p:spPr>
          <a:xfrm>
            <a:off x="10198968" y="2678670"/>
            <a:ext cx="1416981" cy="63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443" tIns="43209" rIns="86443" bIns="43209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fr-FR" sz="1100" b="1" dirty="0">
                <a:solidFill>
                  <a:srgbClr val="F0C343"/>
                </a:solidFill>
                <a:latin typeface="Century Gothic" panose="020B0502020202020204" pitchFamily="34" charset="0"/>
                <a:cs typeface="Arial"/>
                <a:sym typeface="Arial"/>
              </a:rPr>
              <a:t>Consultant 1</a:t>
            </a:r>
            <a:endParaRPr sz="1100" dirty="0">
              <a:solidFill>
                <a:srgbClr val="F0C343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fr-FR" sz="1100" dirty="0">
                <a:solidFill>
                  <a:schemeClr val="bg1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Data Consultante Junior</a:t>
            </a:r>
            <a:endParaRPr sz="1100" dirty="0">
              <a:solidFill>
                <a:schemeClr val="bg1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94;p72">
            <a:extLst>
              <a:ext uri="{FF2B5EF4-FFF2-40B4-BE49-F238E27FC236}">
                <a16:creationId xmlns:a16="http://schemas.microsoft.com/office/drawing/2014/main" id="{D6971FE7-EC51-4649-967A-40CC41AC3158}"/>
              </a:ext>
            </a:extLst>
          </p:cNvPr>
          <p:cNvSpPr txBox="1"/>
          <p:nvPr/>
        </p:nvSpPr>
        <p:spPr>
          <a:xfrm>
            <a:off x="783931" y="2667931"/>
            <a:ext cx="1802149" cy="80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443" tIns="43209" rIns="86443" bIns="43209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fr-FR" sz="1100" b="1" dirty="0">
                <a:solidFill>
                  <a:srgbClr val="F0C343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Associé 1</a:t>
            </a:r>
            <a:endParaRPr sz="1100" b="1" dirty="0">
              <a:solidFill>
                <a:schemeClr val="bg1"/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algn="ctr"/>
            <a:r>
              <a:rPr lang="fr-FR" sz="1100" dirty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Associé - Directeur Exécutif - Expert Média et Banque</a:t>
            </a:r>
            <a:endParaRPr sz="1100" dirty="0">
              <a:solidFill>
                <a:schemeClr val="bg1"/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Google Shape;611;p78">
            <a:extLst>
              <a:ext uri="{FF2B5EF4-FFF2-40B4-BE49-F238E27FC236}">
                <a16:creationId xmlns:a16="http://schemas.microsoft.com/office/drawing/2014/main" id="{66821B4F-1669-B147-A6CA-CD5A7FA6185E}"/>
              </a:ext>
            </a:extLst>
          </p:cNvPr>
          <p:cNvSpPr txBox="1"/>
          <p:nvPr/>
        </p:nvSpPr>
        <p:spPr>
          <a:xfrm>
            <a:off x="4709870" y="2678669"/>
            <a:ext cx="1567619" cy="631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443" tIns="43209" rIns="86443" bIns="43209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fr-FR" sz="1100" b="1" dirty="0">
                <a:solidFill>
                  <a:srgbClr val="F0C343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Manager 1</a:t>
            </a:r>
            <a:endParaRPr sz="1100" b="1" dirty="0">
              <a:solidFill>
                <a:schemeClr val="bg1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  <a:p>
            <a:pPr algn="ctr">
              <a:lnSpc>
                <a:spcPct val="110000"/>
              </a:lnSpc>
            </a:pPr>
            <a:r>
              <a:rPr lang="fr-FR" sz="1100" dirty="0">
                <a:solidFill>
                  <a:schemeClr val="bg1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Data Manager - Experte Banque et Médias</a:t>
            </a:r>
            <a:endParaRPr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Google Shape;1060;p91">
            <a:extLst>
              <a:ext uri="{FF2B5EF4-FFF2-40B4-BE49-F238E27FC236}">
                <a16:creationId xmlns:a16="http://schemas.microsoft.com/office/drawing/2014/main" id="{D4628A43-09AD-BE4E-8BC8-4D864C3983CB}"/>
              </a:ext>
            </a:extLst>
          </p:cNvPr>
          <p:cNvSpPr txBox="1"/>
          <p:nvPr/>
        </p:nvSpPr>
        <p:spPr>
          <a:xfrm>
            <a:off x="6425574" y="2667503"/>
            <a:ext cx="1640884" cy="63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443" tIns="43209" rIns="86443" bIns="43209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1400"/>
            </a:pPr>
            <a:r>
              <a:rPr lang="fr-FR" sz="1100" b="1" dirty="0">
                <a:solidFill>
                  <a:srgbClr val="F0C343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Senior Consultant 1</a:t>
            </a:r>
            <a:endParaRPr sz="1100" b="1" dirty="0">
              <a:solidFill>
                <a:schemeClr val="bg1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1200"/>
            </a:pPr>
            <a:r>
              <a:rPr lang="fr-FR" sz="1100" dirty="0">
                <a:solidFill>
                  <a:schemeClr val="bg1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Data Consultant - Expert Média et Divertissement</a:t>
            </a:r>
            <a:endParaRPr sz="1100" dirty="0">
              <a:solidFill>
                <a:schemeClr val="bg1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208;p95">
            <a:extLst>
              <a:ext uri="{FF2B5EF4-FFF2-40B4-BE49-F238E27FC236}">
                <a16:creationId xmlns:a16="http://schemas.microsoft.com/office/drawing/2014/main" id="{D87652B4-3A8D-F64E-AF4B-A9B920E09D68}"/>
              </a:ext>
            </a:extLst>
          </p:cNvPr>
          <p:cNvSpPr txBox="1"/>
          <p:nvPr/>
        </p:nvSpPr>
        <p:spPr>
          <a:xfrm>
            <a:off x="8240425" y="2678452"/>
            <a:ext cx="1590474" cy="632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13" tIns="43257" rIns="86513" bIns="43257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1400"/>
            </a:pPr>
            <a:r>
              <a:rPr lang="fr-FR" sz="1100" b="1" dirty="0">
                <a:solidFill>
                  <a:srgbClr val="F0C343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Data </a:t>
            </a:r>
            <a:r>
              <a:rPr lang="fr-FR" sz="1100" b="1" dirty="0" err="1">
                <a:solidFill>
                  <a:srgbClr val="F0C343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Engineer</a:t>
            </a:r>
            <a:r>
              <a:rPr lang="fr-FR" sz="1100" b="1" dirty="0">
                <a:solidFill>
                  <a:srgbClr val="F0C343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 1</a:t>
            </a:r>
            <a:endParaRPr lang="fr-FR" sz="1100" dirty="0">
              <a:solidFill>
                <a:schemeClr val="bg1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  <a:buSzPts val="1200"/>
            </a:pPr>
            <a:r>
              <a:rPr lang="fr-FR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Data</a:t>
            </a:r>
            <a:r>
              <a:rPr lang="fr-FR" sz="1100" dirty="0">
                <a:solidFill>
                  <a:schemeClr val="bg1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 </a:t>
            </a:r>
            <a:r>
              <a:rPr lang="fr-FR" sz="1100" dirty="0" err="1">
                <a:solidFill>
                  <a:schemeClr val="bg1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Engineer</a:t>
            </a:r>
            <a:endParaRPr sz="1100" dirty="0">
              <a:solidFill>
                <a:schemeClr val="bg1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38;p73">
            <a:extLst>
              <a:ext uri="{FF2B5EF4-FFF2-40B4-BE49-F238E27FC236}">
                <a16:creationId xmlns:a16="http://schemas.microsoft.com/office/drawing/2014/main" id="{E957E291-EEA6-9541-905F-275AA3729E59}"/>
              </a:ext>
            </a:extLst>
          </p:cNvPr>
          <p:cNvSpPr txBox="1"/>
          <p:nvPr/>
        </p:nvSpPr>
        <p:spPr>
          <a:xfrm>
            <a:off x="2736921" y="2668473"/>
            <a:ext cx="1843613" cy="80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100" b="1" i="0" u="none" strike="noStrike" cap="none" dirty="0">
                <a:solidFill>
                  <a:srgbClr val="F0C343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Associé 2</a:t>
            </a:r>
            <a:endParaRPr sz="1100" b="1" i="0" u="none" strike="noStrike" cap="none" dirty="0">
              <a:solidFill>
                <a:schemeClr val="bg1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100" b="0" i="0" u="none" strike="noStrike" cap="none" dirty="0">
                <a:solidFill>
                  <a:schemeClr val="bg1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Associé - Directeur Exécutif - Expert Bancassurance &amp; </a:t>
            </a:r>
            <a:r>
              <a:rPr lang="fr-FR" sz="1100" b="0" i="0" u="none" strike="noStrike" cap="none" dirty="0" err="1">
                <a:solidFill>
                  <a:schemeClr val="bg1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Fintech</a:t>
            </a:r>
            <a:endParaRPr sz="1100" b="0" i="0" u="none" strike="noStrike" cap="none" dirty="0">
              <a:solidFill>
                <a:schemeClr val="bg1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34" name="Google Shape;438;p73">
            <a:extLst>
              <a:ext uri="{FF2B5EF4-FFF2-40B4-BE49-F238E27FC236}">
                <a16:creationId xmlns:a16="http://schemas.microsoft.com/office/drawing/2014/main" id="{BE150533-EA65-3445-9FBF-98BD8F558D20}"/>
              </a:ext>
            </a:extLst>
          </p:cNvPr>
          <p:cNvSpPr txBox="1"/>
          <p:nvPr/>
        </p:nvSpPr>
        <p:spPr>
          <a:xfrm>
            <a:off x="1185081" y="4730194"/>
            <a:ext cx="2217180" cy="681788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200" b="1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Une équipe triée sur le volet pour son expérience des annonceurs et de la banque</a:t>
            </a:r>
            <a:endParaRPr sz="12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20342ECC-8BAB-0F4B-AD91-16E87E0F558F}"/>
              </a:ext>
            </a:extLst>
          </p:cNvPr>
          <p:cNvSpPr/>
          <p:nvPr/>
        </p:nvSpPr>
        <p:spPr>
          <a:xfrm>
            <a:off x="1389061" y="1711191"/>
            <a:ext cx="824875" cy="824875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ED60F87E-CA61-8743-B17A-D26BB3A65599}"/>
              </a:ext>
            </a:extLst>
          </p:cNvPr>
          <p:cNvSpPr txBox="1"/>
          <p:nvPr/>
        </p:nvSpPr>
        <p:spPr>
          <a:xfrm>
            <a:off x="4315418" y="4432813"/>
            <a:ext cx="56137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 dirty="0">
                <a:solidFill>
                  <a:schemeClr val="tx1"/>
                </a:solidFill>
              </a:rPr>
              <a:t>Logo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DD0B193-BA67-F84F-95FF-EB471877229E}"/>
              </a:ext>
            </a:extLst>
          </p:cNvPr>
          <p:cNvSpPr txBox="1"/>
          <p:nvPr/>
        </p:nvSpPr>
        <p:spPr>
          <a:xfrm>
            <a:off x="5507237" y="4432813"/>
            <a:ext cx="56137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>
                <a:solidFill>
                  <a:schemeClr val="tx1"/>
                </a:solidFill>
              </a:rPr>
              <a:t>Logo</a:t>
            </a:r>
            <a:endParaRPr lang="fr-FR" sz="1200" dirty="0" err="1">
              <a:solidFill>
                <a:schemeClr val="tx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9E1669C-CBC6-D540-BD3E-C951C6815161}"/>
              </a:ext>
            </a:extLst>
          </p:cNvPr>
          <p:cNvSpPr txBox="1"/>
          <p:nvPr/>
        </p:nvSpPr>
        <p:spPr>
          <a:xfrm>
            <a:off x="6699056" y="4432813"/>
            <a:ext cx="56137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>
                <a:solidFill>
                  <a:schemeClr val="tx1"/>
                </a:solidFill>
              </a:rPr>
              <a:t>Logo</a:t>
            </a:r>
            <a:endParaRPr lang="fr-FR" sz="1200" dirty="0" err="1">
              <a:solidFill>
                <a:schemeClr val="tx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C66D62E-7336-FF41-921C-D39D32ABF47A}"/>
              </a:ext>
            </a:extLst>
          </p:cNvPr>
          <p:cNvSpPr txBox="1"/>
          <p:nvPr/>
        </p:nvSpPr>
        <p:spPr>
          <a:xfrm>
            <a:off x="7890875" y="4432813"/>
            <a:ext cx="56137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>
                <a:solidFill>
                  <a:schemeClr val="tx1"/>
                </a:solidFill>
              </a:rPr>
              <a:t>Logo</a:t>
            </a:r>
            <a:endParaRPr lang="fr-FR" sz="1200" dirty="0" err="1">
              <a:solidFill>
                <a:schemeClr val="tx1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624F9B4-E6F0-EA48-804D-78FD9B4CD649}"/>
              </a:ext>
            </a:extLst>
          </p:cNvPr>
          <p:cNvSpPr txBox="1"/>
          <p:nvPr/>
        </p:nvSpPr>
        <p:spPr>
          <a:xfrm>
            <a:off x="9082694" y="4432813"/>
            <a:ext cx="56137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>
                <a:solidFill>
                  <a:schemeClr val="tx1"/>
                </a:solidFill>
              </a:rPr>
              <a:t>Logo</a:t>
            </a:r>
            <a:endParaRPr lang="fr-FR" sz="1200" dirty="0" err="1">
              <a:solidFill>
                <a:schemeClr val="tx1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99EEAA5-A35A-B446-AD2B-4BE6B63D3E12}"/>
              </a:ext>
            </a:extLst>
          </p:cNvPr>
          <p:cNvSpPr txBox="1"/>
          <p:nvPr/>
        </p:nvSpPr>
        <p:spPr>
          <a:xfrm>
            <a:off x="10274513" y="4432813"/>
            <a:ext cx="56137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>
                <a:solidFill>
                  <a:schemeClr val="tx1"/>
                </a:solidFill>
              </a:rPr>
              <a:t>Logo</a:t>
            </a:r>
            <a:endParaRPr lang="fr-FR" sz="1200" dirty="0" err="1">
              <a:solidFill>
                <a:schemeClr val="tx1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5299D4D-DF03-3E48-9E28-330B966E08E1}"/>
              </a:ext>
            </a:extLst>
          </p:cNvPr>
          <p:cNvSpPr txBox="1"/>
          <p:nvPr/>
        </p:nvSpPr>
        <p:spPr>
          <a:xfrm>
            <a:off x="4315418" y="5411982"/>
            <a:ext cx="56137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 dirty="0">
                <a:solidFill>
                  <a:schemeClr val="tx1"/>
                </a:solidFill>
              </a:rPr>
              <a:t>Logo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8FE32AD2-527F-284F-8DE9-C1BEF3EBA462}"/>
              </a:ext>
            </a:extLst>
          </p:cNvPr>
          <p:cNvSpPr txBox="1"/>
          <p:nvPr/>
        </p:nvSpPr>
        <p:spPr>
          <a:xfrm>
            <a:off x="5507237" y="5411982"/>
            <a:ext cx="56137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>
                <a:solidFill>
                  <a:schemeClr val="tx1"/>
                </a:solidFill>
              </a:rPr>
              <a:t>Logo</a:t>
            </a:r>
            <a:endParaRPr lang="fr-FR" sz="1200" dirty="0" err="1">
              <a:solidFill>
                <a:schemeClr val="tx1"/>
              </a:solidFill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AC08899-8B6A-824C-A411-6D2DE9284E22}"/>
              </a:ext>
            </a:extLst>
          </p:cNvPr>
          <p:cNvSpPr txBox="1"/>
          <p:nvPr/>
        </p:nvSpPr>
        <p:spPr>
          <a:xfrm>
            <a:off x="6699056" y="5411982"/>
            <a:ext cx="56137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>
                <a:solidFill>
                  <a:schemeClr val="tx1"/>
                </a:solidFill>
              </a:rPr>
              <a:t>Logo</a:t>
            </a:r>
            <a:endParaRPr lang="fr-FR" sz="1200" dirty="0" err="1">
              <a:solidFill>
                <a:schemeClr val="tx1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BD7CBB4-48F7-244F-804C-2440998E9EB2}"/>
              </a:ext>
            </a:extLst>
          </p:cNvPr>
          <p:cNvSpPr txBox="1"/>
          <p:nvPr/>
        </p:nvSpPr>
        <p:spPr>
          <a:xfrm>
            <a:off x="7890875" y="5411982"/>
            <a:ext cx="56137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>
                <a:solidFill>
                  <a:schemeClr val="tx1"/>
                </a:solidFill>
              </a:rPr>
              <a:t>Logo</a:t>
            </a:r>
            <a:endParaRPr lang="fr-FR" sz="1200" dirty="0" err="1">
              <a:solidFill>
                <a:schemeClr val="tx1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F550783D-990A-2D40-8194-0EEBD6F0283A}"/>
              </a:ext>
            </a:extLst>
          </p:cNvPr>
          <p:cNvSpPr txBox="1"/>
          <p:nvPr/>
        </p:nvSpPr>
        <p:spPr>
          <a:xfrm>
            <a:off x="9082694" y="5411982"/>
            <a:ext cx="56137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>
                <a:solidFill>
                  <a:schemeClr val="tx1"/>
                </a:solidFill>
              </a:rPr>
              <a:t>Logo</a:t>
            </a:r>
            <a:endParaRPr lang="fr-FR" sz="1200" dirty="0" err="1">
              <a:solidFill>
                <a:schemeClr val="tx1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0A9FF9E-B924-1141-A3A5-4AACE7A7D235}"/>
              </a:ext>
            </a:extLst>
          </p:cNvPr>
          <p:cNvSpPr txBox="1"/>
          <p:nvPr/>
        </p:nvSpPr>
        <p:spPr>
          <a:xfrm>
            <a:off x="10274513" y="5411982"/>
            <a:ext cx="56137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>
                <a:solidFill>
                  <a:schemeClr val="tx1"/>
                </a:solidFill>
              </a:rPr>
              <a:t>Logo</a:t>
            </a:r>
            <a:endParaRPr lang="fr-FR" sz="1200" dirty="0" err="1">
              <a:solidFill>
                <a:schemeClr val="tx1"/>
              </a:solidFill>
            </a:endParaRP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7D0EF91E-5241-6745-9E69-51BDF6B51CCF}"/>
              </a:ext>
            </a:extLst>
          </p:cNvPr>
          <p:cNvCxnSpPr>
            <a:cxnSpLocks/>
          </p:cNvCxnSpPr>
          <p:nvPr/>
        </p:nvCxnSpPr>
        <p:spPr>
          <a:xfrm>
            <a:off x="3611378" y="4323953"/>
            <a:ext cx="0" cy="1634395"/>
          </a:xfrm>
          <a:prstGeom prst="line">
            <a:avLst/>
          </a:prstGeom>
          <a:ln w="15875">
            <a:solidFill>
              <a:srgbClr val="272C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303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nnin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47D7D0-E6F8-324B-BEAA-FAB52EAAC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00" y="177801"/>
            <a:ext cx="11447999" cy="828000"/>
          </a:xfrm>
        </p:spPr>
        <p:txBody>
          <a:bodyPr/>
          <a:lstStyle/>
          <a:p>
            <a:r>
              <a:rPr lang="fr-FR" dirty="0"/>
              <a:t>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ignalisation droite 5">
            <a:extLst>
              <a:ext uri="{FF2B5EF4-FFF2-40B4-BE49-F238E27FC236}">
                <a16:creationId xmlns:a16="http://schemas.microsoft.com/office/drawing/2014/main" id="{5E1EA03D-F9F5-324F-BC7E-176AB9160E79}"/>
              </a:ext>
            </a:extLst>
          </p:cNvPr>
          <p:cNvSpPr/>
          <p:nvPr/>
        </p:nvSpPr>
        <p:spPr>
          <a:xfrm>
            <a:off x="373346" y="3013524"/>
            <a:ext cx="2093384" cy="691101"/>
          </a:xfrm>
          <a:prstGeom prst="homePlate">
            <a:avLst/>
          </a:prstGeom>
          <a:solidFill>
            <a:srgbClr val="FFCB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272C35"/>
                </a:solidFill>
                <a:effectLst/>
                <a:uLnTx/>
                <a:uFillTx/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Sprint 0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rgbClr val="272C35"/>
              </a:solidFill>
              <a:effectLst/>
              <a:uLnTx/>
              <a:uFillTx/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dirty="0">
                <a:solidFill>
                  <a:srgbClr val="272C35"/>
                </a:solidFill>
                <a:latin typeface="Century Gothic" panose="020B0502020202020204" pitchFamily="34" charset="0"/>
                <a:cs typeface="Arial"/>
                <a:sym typeface="Arial"/>
              </a:rPr>
              <a:t>Titre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rgbClr val="272C35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D625FE76-172C-824C-9BC7-32EC166A6D18}"/>
              </a:ext>
            </a:extLst>
          </p:cNvPr>
          <p:cNvSpPr/>
          <p:nvPr/>
        </p:nvSpPr>
        <p:spPr>
          <a:xfrm>
            <a:off x="2218703" y="3013524"/>
            <a:ext cx="2118681" cy="691102"/>
          </a:xfrm>
          <a:prstGeom prst="chevron">
            <a:avLst/>
          </a:prstGeom>
          <a:solidFill>
            <a:srgbClr val="FFCB0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272C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Sprint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rgbClr val="272C35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272C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Titre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C6515FA2-4DA5-1644-9624-FD7041CF3585}"/>
              </a:ext>
            </a:extLst>
          </p:cNvPr>
          <p:cNvSpPr/>
          <p:nvPr/>
        </p:nvSpPr>
        <p:spPr>
          <a:xfrm>
            <a:off x="4089356" y="3013524"/>
            <a:ext cx="2118681" cy="691102"/>
          </a:xfrm>
          <a:prstGeom prst="chevron">
            <a:avLst/>
          </a:prstGeom>
          <a:solidFill>
            <a:srgbClr val="FFCB0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272C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Sprint 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rgbClr val="272C35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272C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Titre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ADC3B36A-32F3-174A-81C9-CFE13A7D1750}"/>
              </a:ext>
            </a:extLst>
          </p:cNvPr>
          <p:cNvSpPr/>
          <p:nvPr/>
        </p:nvSpPr>
        <p:spPr>
          <a:xfrm>
            <a:off x="7830664" y="3013524"/>
            <a:ext cx="2118681" cy="691102"/>
          </a:xfrm>
          <a:prstGeom prst="chevron">
            <a:avLst/>
          </a:prstGeom>
          <a:solidFill>
            <a:srgbClr val="FFCB0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272C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Sprint 4 (non chiffré)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rgbClr val="272C35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272C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Titre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B7EF5D0C-9A20-DD45-8F99-43B5F9D31B69}"/>
              </a:ext>
            </a:extLst>
          </p:cNvPr>
          <p:cNvSpPr/>
          <p:nvPr/>
        </p:nvSpPr>
        <p:spPr>
          <a:xfrm>
            <a:off x="9701319" y="3013524"/>
            <a:ext cx="2118681" cy="691102"/>
          </a:xfrm>
          <a:prstGeom prst="chevron">
            <a:avLst/>
          </a:prstGeom>
          <a:solidFill>
            <a:srgbClr val="FFCB0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272C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Sprint 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rgbClr val="272C35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272C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Titre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12F27AA3-CB98-8043-A892-450F29F9A0D1}"/>
              </a:ext>
            </a:extLst>
          </p:cNvPr>
          <p:cNvSpPr/>
          <p:nvPr/>
        </p:nvSpPr>
        <p:spPr>
          <a:xfrm>
            <a:off x="5960010" y="3013524"/>
            <a:ext cx="2118681" cy="691102"/>
          </a:xfrm>
          <a:prstGeom prst="chevron">
            <a:avLst/>
          </a:prstGeom>
          <a:solidFill>
            <a:srgbClr val="FFCB0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272C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Arial"/>
              </a:rPr>
              <a:t>Sprint 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rgbClr val="272C35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272C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Arial"/>
              </a:rPr>
              <a:t>Titre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rgbClr val="272C35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2" name="Parenthèse ouvrante 11">
            <a:extLst>
              <a:ext uri="{FF2B5EF4-FFF2-40B4-BE49-F238E27FC236}">
                <a16:creationId xmlns:a16="http://schemas.microsoft.com/office/drawing/2014/main" id="{27490C17-2A61-D845-BE00-AEE7354B6BD6}"/>
              </a:ext>
            </a:extLst>
          </p:cNvPr>
          <p:cNvSpPr/>
          <p:nvPr/>
        </p:nvSpPr>
        <p:spPr>
          <a:xfrm rot="5400000">
            <a:off x="2933379" y="-143132"/>
            <a:ext cx="336540" cy="5459297"/>
          </a:xfrm>
          <a:prstGeom prst="leftBracket">
            <a:avLst>
              <a:gd name="adj" fmla="val 0"/>
            </a:avLst>
          </a:prstGeom>
          <a:ln w="15875">
            <a:solidFill>
              <a:srgbClr val="E9E7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26272C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D74083-845C-AF48-93AB-2913A7AFB682}"/>
              </a:ext>
            </a:extLst>
          </p:cNvPr>
          <p:cNvSpPr/>
          <p:nvPr/>
        </p:nvSpPr>
        <p:spPr>
          <a:xfrm>
            <a:off x="1781030" y="2203562"/>
            <a:ext cx="2652429" cy="429365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Lot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Titre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Parenthèse ouvrante 13">
            <a:extLst>
              <a:ext uri="{FF2B5EF4-FFF2-40B4-BE49-F238E27FC236}">
                <a16:creationId xmlns:a16="http://schemas.microsoft.com/office/drawing/2014/main" id="{1717D0C4-F738-344B-AA76-D3286A911169}"/>
              </a:ext>
            </a:extLst>
          </p:cNvPr>
          <p:cNvSpPr/>
          <p:nvPr/>
        </p:nvSpPr>
        <p:spPr>
          <a:xfrm rot="5400000">
            <a:off x="8521390" y="-143133"/>
            <a:ext cx="336540" cy="5459297"/>
          </a:xfrm>
          <a:prstGeom prst="leftBracket">
            <a:avLst>
              <a:gd name="adj" fmla="val 0"/>
            </a:avLst>
          </a:prstGeom>
          <a:ln w="15875">
            <a:solidFill>
              <a:srgbClr val="E9E7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26272C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DBAF5F-1E3C-9744-ACDB-93809B3B1ACF}"/>
              </a:ext>
            </a:extLst>
          </p:cNvPr>
          <p:cNvSpPr/>
          <p:nvPr/>
        </p:nvSpPr>
        <p:spPr>
          <a:xfrm>
            <a:off x="7090536" y="2203561"/>
            <a:ext cx="3209440" cy="429365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Lot 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Titre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BBE234F-4EE2-8048-BFDE-FD6EA29B738A}"/>
              </a:ext>
            </a:extLst>
          </p:cNvPr>
          <p:cNvSpPr/>
          <p:nvPr/>
        </p:nvSpPr>
        <p:spPr>
          <a:xfrm>
            <a:off x="573297" y="2659352"/>
            <a:ext cx="503219" cy="503218"/>
          </a:xfrm>
          <a:prstGeom prst="ellipse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26272C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3066D5F-44A9-C447-B698-1B03982C47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956" y="2779738"/>
            <a:ext cx="359442" cy="359442"/>
          </a:xfrm>
          <a:prstGeom prst="rect">
            <a:avLst/>
          </a:prstGeom>
          <a:noFill/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CD904C62-1441-0644-B26A-DFB70E0D356A}"/>
              </a:ext>
            </a:extLst>
          </p:cNvPr>
          <p:cNvSpPr/>
          <p:nvPr/>
        </p:nvSpPr>
        <p:spPr>
          <a:xfrm>
            <a:off x="2454036" y="2659352"/>
            <a:ext cx="503219" cy="503218"/>
          </a:xfrm>
          <a:prstGeom prst="ellipse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26272C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7F24293-2291-8849-B47D-4EA30BC5D1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271" y="2754786"/>
            <a:ext cx="359442" cy="359442"/>
          </a:xfrm>
          <a:prstGeom prst="rect">
            <a:avLst/>
          </a:prstGeom>
          <a:noFill/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63626FA1-4C69-6E41-8A58-27398D40AABF}"/>
              </a:ext>
            </a:extLst>
          </p:cNvPr>
          <p:cNvSpPr/>
          <p:nvPr/>
        </p:nvSpPr>
        <p:spPr>
          <a:xfrm>
            <a:off x="4393600" y="2659352"/>
            <a:ext cx="503219" cy="503218"/>
          </a:xfrm>
          <a:prstGeom prst="ellipse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26272C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AD5F1A97-A05C-2D4F-A0E7-3E92AEBB0A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074" y="2754786"/>
            <a:ext cx="359442" cy="359442"/>
          </a:xfrm>
          <a:prstGeom prst="rect">
            <a:avLst/>
          </a:prstGeom>
          <a:noFill/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68DACD9A-4280-AB4B-9013-2A11F5ACAFB6}"/>
              </a:ext>
            </a:extLst>
          </p:cNvPr>
          <p:cNvSpPr/>
          <p:nvPr/>
        </p:nvSpPr>
        <p:spPr>
          <a:xfrm>
            <a:off x="6235297" y="2659352"/>
            <a:ext cx="503219" cy="503218"/>
          </a:xfrm>
          <a:prstGeom prst="ellipse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26272C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F83D1FC-0DFD-E942-9CE8-F16029E0CC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6580" y="2731240"/>
            <a:ext cx="359442" cy="359442"/>
          </a:xfrm>
          <a:prstGeom prst="rect">
            <a:avLst/>
          </a:prstGeom>
          <a:noFill/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C9F457DB-389D-1547-8F33-AB891632EE8D}"/>
              </a:ext>
            </a:extLst>
          </p:cNvPr>
          <p:cNvSpPr/>
          <p:nvPr/>
        </p:nvSpPr>
        <p:spPr>
          <a:xfrm>
            <a:off x="7838735" y="2625951"/>
            <a:ext cx="503219" cy="503218"/>
          </a:xfrm>
          <a:prstGeom prst="ellipse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26272C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84CC8C7-578B-4149-A5C8-83111B4163D0}"/>
              </a:ext>
            </a:extLst>
          </p:cNvPr>
          <p:cNvSpPr/>
          <p:nvPr/>
        </p:nvSpPr>
        <p:spPr>
          <a:xfrm>
            <a:off x="9979617" y="2659522"/>
            <a:ext cx="503219" cy="503218"/>
          </a:xfrm>
          <a:prstGeom prst="ellipse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26272C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188FDF0C-85AF-CD45-92B3-27AA12F0F23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0760" y="2696643"/>
            <a:ext cx="359442" cy="359442"/>
          </a:xfrm>
          <a:prstGeom prst="rect">
            <a:avLst/>
          </a:prstGeom>
          <a:noFill/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51DE561F-12A3-9244-BC30-2B5A9B303B9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339" y="2728371"/>
            <a:ext cx="359442" cy="359442"/>
          </a:xfrm>
          <a:prstGeom prst="rect">
            <a:avLst/>
          </a:prstGeom>
          <a:noFill/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2F67F80D-729C-E947-9C2B-7714C065AF48}"/>
              </a:ext>
            </a:extLst>
          </p:cNvPr>
          <p:cNvSpPr txBox="1"/>
          <p:nvPr/>
        </p:nvSpPr>
        <p:spPr>
          <a:xfrm>
            <a:off x="393701" y="3762362"/>
            <a:ext cx="1759312" cy="245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X semaines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7A8ACEE-3112-F949-91A5-5A821D18459D}"/>
              </a:ext>
            </a:extLst>
          </p:cNvPr>
          <p:cNvSpPr txBox="1"/>
          <p:nvPr/>
        </p:nvSpPr>
        <p:spPr>
          <a:xfrm>
            <a:off x="2221992" y="3762361"/>
            <a:ext cx="1759312" cy="245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i="1" dirty="0">
                <a:solidFill>
                  <a:srgbClr val="26272C"/>
                </a:solidFill>
                <a:latin typeface="Century Gothic" panose="020B0502020202020204" pitchFamily="34" charset="0"/>
              </a:rPr>
              <a:t>X semaines</a:t>
            </a:r>
            <a:endParaRPr kumimoji="0" lang="fr-FR" sz="1000" b="0" i="1" u="none" strike="noStrike" kern="1200" cap="none" spc="0" normalizeH="0" baseline="0" noProof="0" dirty="0">
              <a:ln>
                <a:noFill/>
              </a:ln>
              <a:solidFill>
                <a:srgbClr val="26272C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114000F-2E59-E544-96D5-E675A3481504}"/>
              </a:ext>
            </a:extLst>
          </p:cNvPr>
          <p:cNvSpPr txBox="1"/>
          <p:nvPr/>
        </p:nvSpPr>
        <p:spPr>
          <a:xfrm>
            <a:off x="4089356" y="3762360"/>
            <a:ext cx="1759312" cy="245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i="1" dirty="0">
                <a:solidFill>
                  <a:srgbClr val="26272C"/>
                </a:solidFill>
                <a:latin typeface="Century Gothic" panose="020B0502020202020204" pitchFamily="34" charset="0"/>
              </a:rPr>
              <a:t>X semaines</a:t>
            </a:r>
            <a:endParaRPr kumimoji="0" lang="fr-FR" sz="1000" b="0" i="1" u="none" strike="noStrike" kern="1200" cap="none" spc="0" normalizeH="0" baseline="0" noProof="0" dirty="0">
              <a:ln>
                <a:noFill/>
              </a:ln>
              <a:solidFill>
                <a:srgbClr val="26272C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05B1502-52A1-5440-B940-F6A5AA21F710}"/>
              </a:ext>
            </a:extLst>
          </p:cNvPr>
          <p:cNvSpPr txBox="1"/>
          <p:nvPr/>
        </p:nvSpPr>
        <p:spPr>
          <a:xfrm>
            <a:off x="6011779" y="3762359"/>
            <a:ext cx="1759312" cy="245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X semaines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C3422E0-2660-6F41-91F4-C46EAE20B3F2}"/>
              </a:ext>
            </a:extLst>
          </p:cNvPr>
          <p:cNvSpPr txBox="1"/>
          <p:nvPr/>
        </p:nvSpPr>
        <p:spPr>
          <a:xfrm>
            <a:off x="7942007" y="3762358"/>
            <a:ext cx="1759312" cy="245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i="1" dirty="0">
                <a:solidFill>
                  <a:srgbClr val="26272C"/>
                </a:solidFill>
                <a:latin typeface="Century Gothic" panose="020B0502020202020204" pitchFamily="34" charset="0"/>
              </a:rPr>
              <a:t>X semaines</a:t>
            </a:r>
            <a:endParaRPr kumimoji="0" lang="fr-FR" sz="1000" b="0" i="1" u="none" strike="noStrike" kern="1200" cap="none" spc="0" normalizeH="0" baseline="0" noProof="0" dirty="0">
              <a:ln>
                <a:noFill/>
              </a:ln>
              <a:solidFill>
                <a:srgbClr val="26272C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F5E0707-6915-D645-A5CF-569E6BD61DCB}"/>
              </a:ext>
            </a:extLst>
          </p:cNvPr>
          <p:cNvSpPr txBox="1"/>
          <p:nvPr/>
        </p:nvSpPr>
        <p:spPr>
          <a:xfrm>
            <a:off x="9770297" y="3762357"/>
            <a:ext cx="1759312" cy="245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X semaines</a:t>
            </a:r>
          </a:p>
        </p:txBody>
      </p:sp>
      <p:sp>
        <p:nvSpPr>
          <p:cNvPr id="34" name="Signalisation droite 33">
            <a:extLst>
              <a:ext uri="{FF2B5EF4-FFF2-40B4-BE49-F238E27FC236}">
                <a16:creationId xmlns:a16="http://schemas.microsoft.com/office/drawing/2014/main" id="{0A726E4A-BFC6-D54E-B2AB-FDE872A04A98}"/>
              </a:ext>
            </a:extLst>
          </p:cNvPr>
          <p:cNvSpPr/>
          <p:nvPr/>
        </p:nvSpPr>
        <p:spPr>
          <a:xfrm>
            <a:off x="372000" y="5298567"/>
            <a:ext cx="11448000" cy="276011"/>
          </a:xfrm>
          <a:prstGeom prst="homePlate">
            <a:avLst/>
          </a:prstGeom>
          <a:solidFill>
            <a:srgbClr val="272C35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Activité transverse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710BD62-C87E-5943-81BC-29EE661DDFF2}"/>
              </a:ext>
            </a:extLst>
          </p:cNvPr>
          <p:cNvSpPr txBox="1"/>
          <p:nvPr/>
        </p:nvSpPr>
        <p:spPr>
          <a:xfrm>
            <a:off x="393023" y="3992706"/>
            <a:ext cx="1759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olice système"/>
              <a:buChar char="&gt;"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Activité 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olice système"/>
              <a:buChar char="&gt;"/>
              <a:tabLst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olice système"/>
              <a:buChar char="&gt;"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Activité 3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olice système"/>
              <a:buChar char="&gt;"/>
              <a:tabLst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4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olice système"/>
              <a:buChar char="&gt;"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Activité 5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5551168-D6F5-AE49-8D98-BA68DABD7DC3}"/>
              </a:ext>
            </a:extLst>
          </p:cNvPr>
          <p:cNvSpPr txBox="1"/>
          <p:nvPr/>
        </p:nvSpPr>
        <p:spPr>
          <a:xfrm>
            <a:off x="2272115" y="3992706"/>
            <a:ext cx="1759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1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2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3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4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5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18AE948-BE2B-0545-8403-C83C75DDA614}"/>
              </a:ext>
            </a:extLst>
          </p:cNvPr>
          <p:cNvSpPr txBox="1"/>
          <p:nvPr/>
        </p:nvSpPr>
        <p:spPr>
          <a:xfrm>
            <a:off x="4148317" y="3992706"/>
            <a:ext cx="1759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1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2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3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4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5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9729846-420B-9E48-A7AC-C2F40B4AE8EF}"/>
              </a:ext>
            </a:extLst>
          </p:cNvPr>
          <p:cNvSpPr txBox="1"/>
          <p:nvPr/>
        </p:nvSpPr>
        <p:spPr>
          <a:xfrm>
            <a:off x="5977071" y="3992706"/>
            <a:ext cx="1759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1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2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3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4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5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C9C1875-9EF4-D540-ABF8-F3D9B7A8C142}"/>
              </a:ext>
            </a:extLst>
          </p:cNvPr>
          <p:cNvSpPr txBox="1"/>
          <p:nvPr/>
        </p:nvSpPr>
        <p:spPr>
          <a:xfrm>
            <a:off x="7899493" y="3992706"/>
            <a:ext cx="1759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1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2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3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4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5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93FCE4C-6DF1-3748-8433-D1978297D3A6}"/>
              </a:ext>
            </a:extLst>
          </p:cNvPr>
          <p:cNvSpPr txBox="1"/>
          <p:nvPr/>
        </p:nvSpPr>
        <p:spPr>
          <a:xfrm>
            <a:off x="9821915" y="4017127"/>
            <a:ext cx="1759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1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2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3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4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5</a:t>
            </a:r>
          </a:p>
        </p:txBody>
      </p:sp>
    </p:spTree>
    <p:extLst>
      <p:ext uri="{BB962C8B-B14F-4D97-AF65-F5344CB8AC3E}">
        <p14:creationId xmlns:p14="http://schemas.microsoft.com/office/powerpoint/2010/main" val="38031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de garde inter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DB44A87-14F8-794D-8D6B-55BB490A1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49" y="1148296"/>
            <a:ext cx="7645836" cy="10986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E06B63-7DFD-C745-A7F4-BFB59E2038CC}"/>
              </a:ext>
            </a:extLst>
          </p:cNvPr>
          <p:cNvSpPr/>
          <p:nvPr/>
        </p:nvSpPr>
        <p:spPr>
          <a:xfrm>
            <a:off x="0" y="3140742"/>
            <a:ext cx="12192000" cy="3717258"/>
          </a:xfrm>
          <a:prstGeom prst="rect">
            <a:avLst/>
          </a:prstGeom>
          <a:solidFill>
            <a:srgbClr val="FFCB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636DE80-7B06-9E41-8A7E-8816019068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6170613"/>
            <a:ext cx="5635625" cy="376237"/>
          </a:xfrm>
        </p:spPr>
        <p:txBody>
          <a:bodyPr rIns="36000" anchor="ctr"/>
          <a:lstStyle>
            <a:lvl1pPr algn="r">
              <a:defRPr b="1" i="0"/>
            </a:lvl1pPr>
          </a:lstStyle>
          <a:p>
            <a:pPr lvl="0"/>
            <a:r>
              <a:rPr lang="fr-FR" dirty="0"/>
              <a:t>Date | Présentation préparé à l’intention de X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B07B00-98B2-264B-A5D6-27B19A1F30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30" b="21315"/>
          <a:stretch/>
        </p:blipFill>
        <p:spPr>
          <a:xfrm>
            <a:off x="0" y="3969450"/>
            <a:ext cx="2976113" cy="2888551"/>
          </a:xfrm>
          <a:prstGeom prst="rect">
            <a:avLst/>
          </a:prstGeom>
        </p:spPr>
      </p:pic>
      <p:sp>
        <p:nvSpPr>
          <p:cNvPr id="8" name="Titre 9">
            <a:extLst>
              <a:ext uri="{FF2B5EF4-FFF2-40B4-BE49-F238E27FC236}">
                <a16:creationId xmlns:a16="http://schemas.microsoft.com/office/drawing/2014/main" id="{618FD673-98BF-6047-8BC8-934194BBA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9149" y="3713784"/>
            <a:ext cx="9732408" cy="418576"/>
          </a:xfrm>
        </p:spPr>
        <p:txBody>
          <a:bodyPr tIns="0" bIns="0">
            <a:sp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Client – Nom du projet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B74EAF83-0412-D648-AC32-E11F24AA3D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99149" y="4176189"/>
            <a:ext cx="9732476" cy="523220"/>
          </a:xfrm>
        </p:spPr>
        <p:txBody>
          <a:bodyPr>
            <a:spAutoFit/>
          </a:bodyPr>
          <a:lstStyle>
            <a:lvl1pPr>
              <a:defRPr lang="fr-FR" sz="2800" b="0" i="0" u="none" strike="noStrike" kern="1200" cap="none" spc="-15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1pPr>
            <a:lvl2pPr>
              <a:defRPr lang="fr-FR" sz="3200" b="1" i="0" u="none" strike="noStrike" kern="1200" cap="none" spc="-15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2pPr>
            <a:lvl3pPr>
              <a:defRPr lang="fr-FR" sz="3200" b="1" i="0" u="none" strike="noStrike" kern="1200" cap="none" spc="-15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3pPr>
            <a:lvl4pPr>
              <a:defRPr lang="fr-FR" sz="3200" b="1" i="0" u="none" strike="noStrike" kern="1200" cap="none" spc="-15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4pPr>
            <a:lvl5pPr>
              <a:defRPr lang="fr-FR" sz="3200" b="1" i="0" u="none" strike="noStrike" kern="1200" cap="none" spc="-150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5pPr>
          </a:lstStyle>
          <a:p>
            <a:pPr lvl="0"/>
            <a:r>
              <a:rPr lang="fr-FR" dirty="0"/>
              <a:t>Titre du document</a:t>
            </a:r>
          </a:p>
        </p:txBody>
      </p:sp>
      <p:pic>
        <p:nvPicPr>
          <p:cNvPr id="10" name="Picture 2" descr="Certified B Corp — Flynner Homes">
            <a:extLst>
              <a:ext uri="{FF2B5EF4-FFF2-40B4-BE49-F238E27FC236}">
                <a16:creationId xmlns:a16="http://schemas.microsoft.com/office/drawing/2014/main" id="{F4235987-A13C-3A44-9A23-61BD7E8A7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94425" y="4885704"/>
            <a:ext cx="837132" cy="109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216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nn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47D7D0-E6F8-324B-BEAA-FAB52EAAC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00" y="177801"/>
            <a:ext cx="11447999" cy="828000"/>
          </a:xfrm>
        </p:spPr>
        <p:txBody>
          <a:bodyPr/>
          <a:lstStyle/>
          <a:p>
            <a:r>
              <a:rPr lang="fr-FR" dirty="0"/>
              <a:t>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ignalisation droite 5">
            <a:extLst>
              <a:ext uri="{FF2B5EF4-FFF2-40B4-BE49-F238E27FC236}">
                <a16:creationId xmlns:a16="http://schemas.microsoft.com/office/drawing/2014/main" id="{9A37DCA2-4DEB-7246-B9FE-2B8860CF5AF7}"/>
              </a:ext>
            </a:extLst>
          </p:cNvPr>
          <p:cNvSpPr/>
          <p:nvPr/>
        </p:nvSpPr>
        <p:spPr>
          <a:xfrm>
            <a:off x="373346" y="3013524"/>
            <a:ext cx="2093384" cy="691101"/>
          </a:xfrm>
          <a:prstGeom prst="homePlate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Sprint 0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  <a:sym typeface="Arial"/>
              </a:rPr>
              <a:t>Titre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F0780EE4-A2B4-0A48-AF55-6A87009E1DED}"/>
              </a:ext>
            </a:extLst>
          </p:cNvPr>
          <p:cNvSpPr/>
          <p:nvPr/>
        </p:nvSpPr>
        <p:spPr>
          <a:xfrm>
            <a:off x="2218703" y="3013524"/>
            <a:ext cx="2118681" cy="691102"/>
          </a:xfrm>
          <a:prstGeom prst="chevron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Sprint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Titre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972F2C27-3076-3F4C-A90E-9AB154EC21A7}"/>
              </a:ext>
            </a:extLst>
          </p:cNvPr>
          <p:cNvSpPr/>
          <p:nvPr/>
        </p:nvSpPr>
        <p:spPr>
          <a:xfrm>
            <a:off x="4089356" y="3013524"/>
            <a:ext cx="2118681" cy="691102"/>
          </a:xfrm>
          <a:prstGeom prst="chevron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Sprint 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Titre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619F55BF-3225-BF47-96F6-BB51F42281D3}"/>
              </a:ext>
            </a:extLst>
          </p:cNvPr>
          <p:cNvSpPr/>
          <p:nvPr/>
        </p:nvSpPr>
        <p:spPr>
          <a:xfrm>
            <a:off x="7830664" y="3013524"/>
            <a:ext cx="2118681" cy="691102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Sprint 4 (non chiffré)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Titre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3D714F9F-E3F4-0D4D-A8BB-CCE77DDAE7A7}"/>
              </a:ext>
            </a:extLst>
          </p:cNvPr>
          <p:cNvSpPr/>
          <p:nvPr/>
        </p:nvSpPr>
        <p:spPr>
          <a:xfrm>
            <a:off x="9701319" y="3013524"/>
            <a:ext cx="2118681" cy="691102"/>
          </a:xfrm>
          <a:prstGeom prst="chevron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Sprint 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Titre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2D26FABD-F11E-DF46-9685-F52792D4408C}"/>
              </a:ext>
            </a:extLst>
          </p:cNvPr>
          <p:cNvSpPr/>
          <p:nvPr/>
        </p:nvSpPr>
        <p:spPr>
          <a:xfrm>
            <a:off x="5960010" y="3013524"/>
            <a:ext cx="2118681" cy="691102"/>
          </a:xfrm>
          <a:prstGeom prst="chevron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Arial"/>
              </a:rPr>
              <a:t>Sprint 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Arial"/>
              </a:rPr>
              <a:t>Titre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2" name="Parenthèse ouvrante 11">
            <a:extLst>
              <a:ext uri="{FF2B5EF4-FFF2-40B4-BE49-F238E27FC236}">
                <a16:creationId xmlns:a16="http://schemas.microsoft.com/office/drawing/2014/main" id="{749A7789-ACA5-5D44-B770-AF05A8CBA595}"/>
              </a:ext>
            </a:extLst>
          </p:cNvPr>
          <p:cNvSpPr/>
          <p:nvPr/>
        </p:nvSpPr>
        <p:spPr>
          <a:xfrm rot="5400000">
            <a:off x="2933379" y="-143132"/>
            <a:ext cx="336540" cy="5459297"/>
          </a:xfrm>
          <a:prstGeom prst="leftBracket">
            <a:avLst>
              <a:gd name="adj" fmla="val 0"/>
            </a:avLst>
          </a:prstGeom>
          <a:ln w="15875">
            <a:solidFill>
              <a:srgbClr val="E9E7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26272C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9ECB25-1B0A-E949-A979-3FC86A06CD00}"/>
              </a:ext>
            </a:extLst>
          </p:cNvPr>
          <p:cNvSpPr/>
          <p:nvPr/>
        </p:nvSpPr>
        <p:spPr>
          <a:xfrm>
            <a:off x="1781030" y="2203562"/>
            <a:ext cx="2652429" cy="429365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Lot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Titre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Parenthèse ouvrante 13">
            <a:extLst>
              <a:ext uri="{FF2B5EF4-FFF2-40B4-BE49-F238E27FC236}">
                <a16:creationId xmlns:a16="http://schemas.microsoft.com/office/drawing/2014/main" id="{1DF33FC7-D593-F14E-88A7-74E03DC2007B}"/>
              </a:ext>
            </a:extLst>
          </p:cNvPr>
          <p:cNvSpPr/>
          <p:nvPr/>
        </p:nvSpPr>
        <p:spPr>
          <a:xfrm rot="5400000">
            <a:off x="8521390" y="-143133"/>
            <a:ext cx="336540" cy="5459297"/>
          </a:xfrm>
          <a:prstGeom prst="leftBracket">
            <a:avLst>
              <a:gd name="adj" fmla="val 0"/>
            </a:avLst>
          </a:prstGeom>
          <a:ln w="15875">
            <a:solidFill>
              <a:srgbClr val="E9E7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26272C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B573C6-8B58-6C41-9781-6B640A5B5958}"/>
              </a:ext>
            </a:extLst>
          </p:cNvPr>
          <p:cNvSpPr/>
          <p:nvPr/>
        </p:nvSpPr>
        <p:spPr>
          <a:xfrm>
            <a:off x="7090536" y="2203561"/>
            <a:ext cx="3209440" cy="429365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Lot 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Titre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6738B4B-4C9B-8043-BEC2-3A0013DD7E18}"/>
              </a:ext>
            </a:extLst>
          </p:cNvPr>
          <p:cNvSpPr/>
          <p:nvPr/>
        </p:nvSpPr>
        <p:spPr>
          <a:xfrm>
            <a:off x="573297" y="2659352"/>
            <a:ext cx="503219" cy="503218"/>
          </a:xfrm>
          <a:prstGeom prst="ellipse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26272C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D535685-7993-B54E-8938-6554EAC9E019}"/>
              </a:ext>
            </a:extLst>
          </p:cNvPr>
          <p:cNvSpPr/>
          <p:nvPr/>
        </p:nvSpPr>
        <p:spPr>
          <a:xfrm>
            <a:off x="2454036" y="2659352"/>
            <a:ext cx="503219" cy="503218"/>
          </a:xfrm>
          <a:prstGeom prst="ellipse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26272C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C8C0234-733D-7248-AC81-50B3A664B37A}"/>
              </a:ext>
            </a:extLst>
          </p:cNvPr>
          <p:cNvSpPr/>
          <p:nvPr/>
        </p:nvSpPr>
        <p:spPr>
          <a:xfrm>
            <a:off x="4393600" y="2659352"/>
            <a:ext cx="503219" cy="503218"/>
          </a:xfrm>
          <a:prstGeom prst="ellipse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26272C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88D7D39-9C17-BF41-9900-960B9F5D2586}"/>
              </a:ext>
            </a:extLst>
          </p:cNvPr>
          <p:cNvSpPr/>
          <p:nvPr/>
        </p:nvSpPr>
        <p:spPr>
          <a:xfrm>
            <a:off x="6235297" y="2659352"/>
            <a:ext cx="503219" cy="503218"/>
          </a:xfrm>
          <a:prstGeom prst="ellipse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26272C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5AACB744-4877-A849-A7AC-F1264A54EBC7}"/>
              </a:ext>
            </a:extLst>
          </p:cNvPr>
          <p:cNvSpPr/>
          <p:nvPr/>
        </p:nvSpPr>
        <p:spPr>
          <a:xfrm>
            <a:off x="7838735" y="2625951"/>
            <a:ext cx="503219" cy="503218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26272C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92468C4F-3E20-864F-82D4-4013383006A8}"/>
              </a:ext>
            </a:extLst>
          </p:cNvPr>
          <p:cNvSpPr/>
          <p:nvPr/>
        </p:nvSpPr>
        <p:spPr>
          <a:xfrm>
            <a:off x="9979617" y="2659522"/>
            <a:ext cx="503219" cy="503218"/>
          </a:xfrm>
          <a:prstGeom prst="ellipse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26272C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788BB2D-5AB3-AC4C-B8F7-CC7A04BC88D7}"/>
              </a:ext>
            </a:extLst>
          </p:cNvPr>
          <p:cNvSpPr txBox="1"/>
          <p:nvPr/>
        </p:nvSpPr>
        <p:spPr>
          <a:xfrm>
            <a:off x="393701" y="3762362"/>
            <a:ext cx="1759312" cy="245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X semaines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60F96AC-F6CD-2B47-8DBB-139A4E751A3C}"/>
              </a:ext>
            </a:extLst>
          </p:cNvPr>
          <p:cNvSpPr txBox="1"/>
          <p:nvPr/>
        </p:nvSpPr>
        <p:spPr>
          <a:xfrm>
            <a:off x="2221992" y="3762361"/>
            <a:ext cx="1759312" cy="245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i="1" dirty="0">
                <a:solidFill>
                  <a:srgbClr val="26272C"/>
                </a:solidFill>
                <a:latin typeface="Century Gothic" panose="020B0502020202020204" pitchFamily="34" charset="0"/>
              </a:rPr>
              <a:t>X semaines</a:t>
            </a:r>
            <a:endParaRPr kumimoji="0" lang="fr-FR" sz="1000" b="0" i="1" u="none" strike="noStrike" kern="1200" cap="none" spc="0" normalizeH="0" baseline="0" noProof="0" dirty="0">
              <a:ln>
                <a:noFill/>
              </a:ln>
              <a:solidFill>
                <a:srgbClr val="26272C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4613808-D392-284A-AF78-4A9C964B5DFA}"/>
              </a:ext>
            </a:extLst>
          </p:cNvPr>
          <p:cNvSpPr txBox="1"/>
          <p:nvPr/>
        </p:nvSpPr>
        <p:spPr>
          <a:xfrm>
            <a:off x="4089356" y="3762360"/>
            <a:ext cx="1759312" cy="245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i="1" dirty="0">
                <a:solidFill>
                  <a:srgbClr val="26272C"/>
                </a:solidFill>
                <a:latin typeface="Century Gothic" panose="020B0502020202020204" pitchFamily="34" charset="0"/>
              </a:rPr>
              <a:t>X semaines</a:t>
            </a:r>
            <a:endParaRPr kumimoji="0" lang="fr-FR" sz="1000" b="0" i="1" u="none" strike="noStrike" kern="1200" cap="none" spc="0" normalizeH="0" baseline="0" noProof="0" dirty="0">
              <a:ln>
                <a:noFill/>
              </a:ln>
              <a:solidFill>
                <a:srgbClr val="26272C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3288072-E66B-674E-849F-A63D691F2548}"/>
              </a:ext>
            </a:extLst>
          </p:cNvPr>
          <p:cNvSpPr txBox="1"/>
          <p:nvPr/>
        </p:nvSpPr>
        <p:spPr>
          <a:xfrm>
            <a:off x="6011779" y="3762359"/>
            <a:ext cx="1759312" cy="245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X semaines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02D92F2-FD70-1F4F-8EA3-0F044F42B34F}"/>
              </a:ext>
            </a:extLst>
          </p:cNvPr>
          <p:cNvSpPr txBox="1"/>
          <p:nvPr/>
        </p:nvSpPr>
        <p:spPr>
          <a:xfrm>
            <a:off x="7942007" y="3762358"/>
            <a:ext cx="1759312" cy="245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i="1" dirty="0">
                <a:solidFill>
                  <a:srgbClr val="26272C"/>
                </a:solidFill>
                <a:latin typeface="Century Gothic" panose="020B0502020202020204" pitchFamily="34" charset="0"/>
              </a:rPr>
              <a:t>X semaines</a:t>
            </a:r>
            <a:endParaRPr kumimoji="0" lang="fr-FR" sz="1000" b="0" i="1" u="none" strike="noStrike" kern="1200" cap="none" spc="0" normalizeH="0" baseline="0" noProof="0" dirty="0">
              <a:ln>
                <a:noFill/>
              </a:ln>
              <a:solidFill>
                <a:srgbClr val="26272C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DADC84D-DFF3-C747-A78A-131C3E9E3CC9}"/>
              </a:ext>
            </a:extLst>
          </p:cNvPr>
          <p:cNvSpPr txBox="1"/>
          <p:nvPr/>
        </p:nvSpPr>
        <p:spPr>
          <a:xfrm>
            <a:off x="9770297" y="3762357"/>
            <a:ext cx="1759312" cy="245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X semaines</a:t>
            </a:r>
          </a:p>
        </p:txBody>
      </p:sp>
      <p:sp>
        <p:nvSpPr>
          <p:cNvPr id="34" name="Signalisation droite 33">
            <a:extLst>
              <a:ext uri="{FF2B5EF4-FFF2-40B4-BE49-F238E27FC236}">
                <a16:creationId xmlns:a16="http://schemas.microsoft.com/office/drawing/2014/main" id="{385FFF11-5EB7-FD40-B427-232ADDB46BFF}"/>
              </a:ext>
            </a:extLst>
          </p:cNvPr>
          <p:cNvSpPr/>
          <p:nvPr/>
        </p:nvSpPr>
        <p:spPr>
          <a:xfrm>
            <a:off x="372000" y="5298567"/>
            <a:ext cx="11448000" cy="276011"/>
          </a:xfrm>
          <a:prstGeom prst="homePlate">
            <a:avLst/>
          </a:prstGeom>
          <a:solidFill>
            <a:srgbClr val="272C35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Activité transverse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9C1D038-0230-6348-87E9-9C9CDEC5C681}"/>
              </a:ext>
            </a:extLst>
          </p:cNvPr>
          <p:cNvSpPr txBox="1"/>
          <p:nvPr/>
        </p:nvSpPr>
        <p:spPr>
          <a:xfrm>
            <a:off x="393023" y="3992706"/>
            <a:ext cx="1759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olice système"/>
              <a:buChar char="&gt;"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Activité 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olice système"/>
              <a:buChar char="&gt;"/>
              <a:tabLst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olice système"/>
              <a:buChar char="&gt;"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Activité 3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olice système"/>
              <a:buChar char="&gt;"/>
              <a:tabLst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4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olice système"/>
              <a:buChar char="&gt;"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Activité 5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39A27F8-D42E-5F40-B0E6-4079189BD579}"/>
              </a:ext>
            </a:extLst>
          </p:cNvPr>
          <p:cNvSpPr txBox="1"/>
          <p:nvPr/>
        </p:nvSpPr>
        <p:spPr>
          <a:xfrm>
            <a:off x="2272115" y="3992706"/>
            <a:ext cx="1759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1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2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3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4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5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AE15013-795B-AC4F-8C6E-4770684A4EF7}"/>
              </a:ext>
            </a:extLst>
          </p:cNvPr>
          <p:cNvSpPr txBox="1"/>
          <p:nvPr/>
        </p:nvSpPr>
        <p:spPr>
          <a:xfrm>
            <a:off x="4148317" y="3992706"/>
            <a:ext cx="1759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1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2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3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4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5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301AA99-9D69-A44B-BC21-16BB2107B345}"/>
              </a:ext>
            </a:extLst>
          </p:cNvPr>
          <p:cNvSpPr txBox="1"/>
          <p:nvPr/>
        </p:nvSpPr>
        <p:spPr>
          <a:xfrm>
            <a:off x="5977071" y="3992706"/>
            <a:ext cx="1759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1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2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3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4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5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BAB823B-8FCA-814D-B3C0-FFF882DB5534}"/>
              </a:ext>
            </a:extLst>
          </p:cNvPr>
          <p:cNvSpPr txBox="1"/>
          <p:nvPr/>
        </p:nvSpPr>
        <p:spPr>
          <a:xfrm>
            <a:off x="7899493" y="3992706"/>
            <a:ext cx="1759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1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2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3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4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5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D2423FA-EFB5-0542-8577-12C3E3CF6E57}"/>
              </a:ext>
            </a:extLst>
          </p:cNvPr>
          <p:cNvSpPr txBox="1"/>
          <p:nvPr/>
        </p:nvSpPr>
        <p:spPr>
          <a:xfrm>
            <a:off x="9821915" y="4017127"/>
            <a:ext cx="1759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1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2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3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4</a:t>
            </a:r>
          </a:p>
          <a:p>
            <a:pPr marL="171450" lvl="0" indent="-171450" defTabSz="914400">
              <a:buFont typeface="Police système"/>
              <a:buChar char="&gt;"/>
              <a:defRPr/>
            </a:pPr>
            <a:r>
              <a:rPr lang="fr-FR" sz="800" dirty="0">
                <a:solidFill>
                  <a:srgbClr val="26272C"/>
                </a:solidFill>
                <a:latin typeface="Century Gothic" panose="020B0502020202020204" pitchFamily="34" charset="0"/>
              </a:rPr>
              <a:t>Activité 5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46329F15-C45E-3540-BF0C-4F74A22DCF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956" y="2779738"/>
            <a:ext cx="359442" cy="359442"/>
          </a:xfrm>
          <a:prstGeom prst="rect">
            <a:avLst/>
          </a:prstGeom>
          <a:noFill/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522BEE7A-0E12-6F4C-89E2-CF174E398E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271" y="2754786"/>
            <a:ext cx="359442" cy="359442"/>
          </a:xfrm>
          <a:prstGeom prst="rect">
            <a:avLst/>
          </a:prstGeom>
          <a:noFill/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595C25DC-9E6C-D249-9803-9C9A2657EC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074" y="2754786"/>
            <a:ext cx="359442" cy="359442"/>
          </a:xfrm>
          <a:prstGeom prst="rect">
            <a:avLst/>
          </a:prstGeom>
          <a:noFill/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ADE2D450-30C9-CD4B-9CE7-9006E98F824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6580" y="2731240"/>
            <a:ext cx="359442" cy="359442"/>
          </a:xfrm>
          <a:prstGeom prst="rect">
            <a:avLst/>
          </a:prstGeom>
          <a:noFill/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CA4D1CCF-E14E-9C41-A9C5-B1CC0A7A415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0760" y="2696643"/>
            <a:ext cx="359442" cy="359442"/>
          </a:xfrm>
          <a:prstGeom prst="rect">
            <a:avLst/>
          </a:prstGeom>
          <a:noFill/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1541C7B5-2C30-3641-A764-9AA10B5BD0F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339" y="2728371"/>
            <a:ext cx="359442" cy="3594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866905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sOutil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118C573-B5E2-7C4C-BFC7-E18F0BCB4827}"/>
              </a:ext>
            </a:extLst>
          </p:cNvPr>
          <p:cNvSpPr/>
          <p:nvPr/>
        </p:nvSpPr>
        <p:spPr>
          <a:xfrm>
            <a:off x="532009" y="3140575"/>
            <a:ext cx="2160000" cy="18747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251999" rIns="72000" bIns="36000" rtlCol="0" anchor="t"/>
          <a:lstStyle/>
          <a:p>
            <a:pPr marL="0" marR="0" lvl="0" indent="0" algn="ctr" defTabSz="864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Notre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indépendance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technologique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 garantit des recommandations non biaisées pour la sélection d’un outil qui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servira au mieux les métiers</a:t>
            </a: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Raleway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944D50-83B4-E64E-A511-6866D401C4DB}"/>
              </a:ext>
            </a:extLst>
          </p:cNvPr>
          <p:cNvSpPr/>
          <p:nvPr/>
        </p:nvSpPr>
        <p:spPr>
          <a:xfrm>
            <a:off x="5069843" y="3140575"/>
            <a:ext cx="2160000" cy="18747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251999" rIns="72000" bIns="36000" rtlCol="0" anchor="t"/>
          <a:lstStyle/>
          <a:p>
            <a:pPr marL="0" marR="0" lvl="0" indent="0" algn="ctr" defTabSz="864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Notre expertise du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secteur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Média côté annonceurs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 s’est construite avec de grandes entreprises, dont la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division Marketing d’une banque de détail majeure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B11019-D62F-804F-9371-4EAC3407FB53}"/>
              </a:ext>
            </a:extLst>
          </p:cNvPr>
          <p:cNvSpPr/>
          <p:nvPr/>
        </p:nvSpPr>
        <p:spPr>
          <a:xfrm>
            <a:off x="7338760" y="3140575"/>
            <a:ext cx="2160000" cy="18747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251999" rIns="72000" bIns="36000" rtlCol="0" anchor="t"/>
          <a:lstStyle/>
          <a:p>
            <a:pPr marL="0" marR="0" lvl="0" indent="0" algn="ctr" defTabSz="864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Nos équipes pluridisciplinaires sont composées de profils combinant expertises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business et technique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 mais aussi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banque et média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FE0294-BC2F-4349-A34D-A327FDA0DEAB}"/>
              </a:ext>
            </a:extLst>
          </p:cNvPr>
          <p:cNvSpPr/>
          <p:nvPr/>
        </p:nvSpPr>
        <p:spPr>
          <a:xfrm>
            <a:off x="9607677" y="3140575"/>
            <a:ext cx="2160000" cy="18747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251999" rIns="72000" bIns="36000" rtlCol="0" anchor="t"/>
          <a:lstStyle/>
          <a:p>
            <a:pPr marL="0" marR="0" lvl="0" indent="0" algn="ctr" defTabSz="864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Nous mettons à votre disposition une large sélection de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nos accélérateurs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 pour avancer plus rapidement dans la réalisation de votre projet</a:t>
            </a:r>
            <a:endParaRPr kumimoji="0" lang="fr-F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707044-1C68-D94A-B6E5-8E57C9E33DF3}"/>
              </a:ext>
            </a:extLst>
          </p:cNvPr>
          <p:cNvSpPr/>
          <p:nvPr/>
        </p:nvSpPr>
        <p:spPr>
          <a:xfrm>
            <a:off x="532009" y="2421175"/>
            <a:ext cx="2160000" cy="646605"/>
          </a:xfrm>
          <a:prstGeom prst="rect">
            <a:avLst/>
          </a:prstGeom>
          <a:solidFill>
            <a:srgbClr val="FFCB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272C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Tech agnostic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272C35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CF7274-9347-CF4C-A3F7-7F0A8C4B8096}"/>
              </a:ext>
            </a:extLst>
          </p:cNvPr>
          <p:cNvSpPr/>
          <p:nvPr/>
        </p:nvSpPr>
        <p:spPr>
          <a:xfrm>
            <a:off x="2800926" y="2426933"/>
            <a:ext cx="2160000" cy="646605"/>
          </a:xfrm>
          <a:prstGeom prst="rect">
            <a:avLst/>
          </a:prstGeom>
          <a:solidFill>
            <a:srgbClr val="FFCB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272C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Neutre vis-à-vis des agences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272C35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CEA04A-DD82-8D44-8382-1519E30D6CDE}"/>
              </a:ext>
            </a:extLst>
          </p:cNvPr>
          <p:cNvSpPr/>
          <p:nvPr/>
        </p:nvSpPr>
        <p:spPr>
          <a:xfrm>
            <a:off x="5069843" y="2421174"/>
            <a:ext cx="2160000" cy="646605"/>
          </a:xfrm>
          <a:prstGeom prst="rect">
            <a:avLst/>
          </a:prstGeom>
          <a:solidFill>
            <a:srgbClr val="FFCB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272C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Experts media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272C35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BC5FEA-A013-674B-8FEE-A46AB91DB1FD}"/>
              </a:ext>
            </a:extLst>
          </p:cNvPr>
          <p:cNvSpPr/>
          <p:nvPr/>
        </p:nvSpPr>
        <p:spPr>
          <a:xfrm>
            <a:off x="7338760" y="2421174"/>
            <a:ext cx="2160000" cy="646606"/>
          </a:xfrm>
          <a:prstGeom prst="rect">
            <a:avLst/>
          </a:prstGeom>
          <a:solidFill>
            <a:srgbClr val="FFCB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272C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Pluridisciplinaires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272C35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F32554-E8FB-4346-BF16-4EA9556BF84C}"/>
              </a:ext>
            </a:extLst>
          </p:cNvPr>
          <p:cNvSpPr/>
          <p:nvPr/>
        </p:nvSpPr>
        <p:spPr>
          <a:xfrm>
            <a:off x="9607677" y="2421174"/>
            <a:ext cx="2160000" cy="646606"/>
          </a:xfrm>
          <a:prstGeom prst="rect">
            <a:avLst/>
          </a:prstGeom>
          <a:solidFill>
            <a:srgbClr val="FFCB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272C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Accélérateurs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272C35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497902-8447-394F-98C5-ADF974B6A917}"/>
              </a:ext>
            </a:extLst>
          </p:cNvPr>
          <p:cNvSpPr/>
          <p:nvPr/>
        </p:nvSpPr>
        <p:spPr>
          <a:xfrm>
            <a:off x="2800926" y="3140575"/>
            <a:ext cx="2160000" cy="18747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251999" rIns="72000" bIns="36000" rtlCol="0" anchor="t"/>
          <a:lstStyle/>
          <a:p>
            <a:pPr marL="0" marR="0" lvl="0" indent="0" algn="ctr" defTabSz="864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Nous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interagissons facilement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 avec les agences média actuellement en place (Havas, </a:t>
            </a: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Labelium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, </a:t>
            </a: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Omnicom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, …) dans votre écosystème,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sans créer de tension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, car nous n’avons pas d’activité d’activation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DA8A6D-0732-4048-931E-0B78820EDA4D}"/>
              </a:ext>
            </a:extLst>
          </p:cNvPr>
          <p:cNvSpPr/>
          <p:nvPr/>
        </p:nvSpPr>
        <p:spPr>
          <a:xfrm>
            <a:off x="532009" y="5087816"/>
            <a:ext cx="11235668" cy="540000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RGPD PAR CONSTRUCTION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2735D0-0589-204D-99B6-7BDCBF38A1B1}"/>
              </a:ext>
            </a:extLst>
          </p:cNvPr>
          <p:cNvSpPr/>
          <p:nvPr/>
        </p:nvSpPr>
        <p:spPr>
          <a:xfrm>
            <a:off x="532008" y="5734135"/>
            <a:ext cx="11235667" cy="47002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144000" rIns="72000" bIns="36000" rtlCol="0" anchor="t"/>
          <a:lstStyle/>
          <a:p>
            <a:pPr marL="0" marR="0" lvl="0" indent="0" algn="ctr" defTabSz="3862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Calibri" charset="0"/>
                <a:cs typeface="Times New Roman" charset="0"/>
                <a:sym typeface="Arial"/>
              </a:rPr>
              <a:t>Pilotez les risques 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Calibri" charset="0"/>
                <a:cs typeface="Times New Roman" charset="0"/>
                <a:sym typeface="Arial"/>
              </a:rPr>
              <a:t>Conformité &amp; Ethique</a:t>
            </a: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Calibri" charset="0"/>
                <a:cs typeface="Times New Roman" charset="0"/>
                <a:sym typeface="Arial"/>
              </a:rPr>
              <a:t> : nos interventions sont 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Calibri" charset="0"/>
                <a:cs typeface="Times New Roman" charset="0"/>
                <a:sym typeface="Arial"/>
              </a:rPr>
              <a:t>conformes de bout-en-bout avec le RGPD</a:t>
            </a:r>
            <a:endParaRPr kumimoji="0" lang="fr-FR" sz="1200" b="1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Raleway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2FEA406-4498-D04C-A389-571271AD6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067" y="1377883"/>
            <a:ext cx="3449051" cy="683864"/>
          </a:xfrm>
          <a:prstGeom prst="rect">
            <a:avLst/>
          </a:prstGeom>
        </p:spPr>
      </p:pic>
      <p:sp>
        <p:nvSpPr>
          <p:cNvPr id="19" name="Titre 4">
            <a:extLst>
              <a:ext uri="{FF2B5EF4-FFF2-40B4-BE49-F238E27FC236}">
                <a16:creationId xmlns:a16="http://schemas.microsoft.com/office/drawing/2014/main" id="{85E3384A-ADC1-0C47-9E63-054F89204836}"/>
              </a:ext>
            </a:extLst>
          </p:cNvPr>
          <p:cNvSpPr txBox="1">
            <a:spLocks/>
          </p:cNvSpPr>
          <p:nvPr/>
        </p:nvSpPr>
        <p:spPr>
          <a:xfrm>
            <a:off x="372000" y="177801"/>
            <a:ext cx="11447999" cy="8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u="none" strike="noStrike" kern="1200" cap="none" spc="-15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1pPr>
          </a:lstStyle>
          <a:p>
            <a:r>
              <a:rPr lang="fr-FR" dirty="0"/>
              <a:t>Nos outils et expertises Média, Data et Technique</a:t>
            </a:r>
          </a:p>
        </p:txBody>
      </p:sp>
    </p:spTree>
    <p:extLst>
      <p:ext uri="{BB962C8B-B14F-4D97-AF65-F5344CB8AC3E}">
        <p14:creationId xmlns:p14="http://schemas.microsoft.com/office/powerpoint/2010/main" val="32512753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sOutil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4">
            <a:extLst>
              <a:ext uri="{FF2B5EF4-FFF2-40B4-BE49-F238E27FC236}">
                <a16:creationId xmlns:a16="http://schemas.microsoft.com/office/drawing/2014/main" id="{85E3384A-ADC1-0C47-9E63-054F89204836}"/>
              </a:ext>
            </a:extLst>
          </p:cNvPr>
          <p:cNvSpPr txBox="1">
            <a:spLocks/>
          </p:cNvSpPr>
          <p:nvPr/>
        </p:nvSpPr>
        <p:spPr>
          <a:xfrm>
            <a:off x="372000" y="177801"/>
            <a:ext cx="11447999" cy="8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u="none" strike="noStrike" kern="1200" cap="none" spc="-15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1pPr>
          </a:lstStyle>
          <a:p>
            <a:r>
              <a:rPr lang="fr-FR" dirty="0"/>
              <a:t>Nos outils et expertises Média, Data et Technique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864F44-790E-EA4F-B0B0-955EBBBA706D}"/>
              </a:ext>
            </a:extLst>
          </p:cNvPr>
          <p:cNvSpPr/>
          <p:nvPr/>
        </p:nvSpPr>
        <p:spPr>
          <a:xfrm>
            <a:off x="532009" y="3140575"/>
            <a:ext cx="2160000" cy="18747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251999" rIns="72000" bIns="36000" rtlCol="0" anchor="t"/>
          <a:lstStyle/>
          <a:p>
            <a:pPr marL="0" marR="0" lvl="0" indent="0" algn="ctr" defTabSz="864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Notre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indépendance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technologique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 garantit des recommandations non biaisées pour la sélection d’un outil qui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servira au mieux les métiers</a:t>
            </a: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Raleway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C57CE7-C201-B247-8BE4-16F42DFA0433}"/>
              </a:ext>
            </a:extLst>
          </p:cNvPr>
          <p:cNvSpPr/>
          <p:nvPr/>
        </p:nvSpPr>
        <p:spPr>
          <a:xfrm>
            <a:off x="5069843" y="3140575"/>
            <a:ext cx="2160000" cy="18747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251999" rIns="72000" bIns="36000" rtlCol="0" anchor="t"/>
          <a:lstStyle/>
          <a:p>
            <a:pPr marL="0" marR="0" lvl="0" indent="0" algn="ctr" defTabSz="864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Notre expertise du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secteur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Média côté annonceurs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 s’est construite avec de grandes entreprises, dont la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division Marketing d’une banque de détail majeure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B526E5-9684-484E-9FC3-96F4346E3CDA}"/>
              </a:ext>
            </a:extLst>
          </p:cNvPr>
          <p:cNvSpPr/>
          <p:nvPr/>
        </p:nvSpPr>
        <p:spPr>
          <a:xfrm>
            <a:off x="7338760" y="3140575"/>
            <a:ext cx="2160000" cy="18747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251999" rIns="72000" bIns="36000" rtlCol="0" anchor="t"/>
          <a:lstStyle/>
          <a:p>
            <a:pPr marL="0" marR="0" lvl="0" indent="0" algn="ctr" defTabSz="864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Nos équipes pluridisciplinaires sont composées de profils combinant expertises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business et technique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 mais aussi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banque et média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470F09-D343-5945-8280-D618A2D32ABC}"/>
              </a:ext>
            </a:extLst>
          </p:cNvPr>
          <p:cNvSpPr/>
          <p:nvPr/>
        </p:nvSpPr>
        <p:spPr>
          <a:xfrm>
            <a:off x="9607677" y="3140575"/>
            <a:ext cx="2160000" cy="18747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251999" rIns="72000" bIns="36000" rtlCol="0" anchor="t"/>
          <a:lstStyle/>
          <a:p>
            <a:pPr marL="0" marR="0" lvl="0" indent="0" algn="ctr" defTabSz="864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Nous mettons à votre disposition une large sélection de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nos accélérateurs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 pour avancer plus rapidement dans la réalisation de votre projet</a:t>
            </a:r>
            <a:endParaRPr kumimoji="0" lang="fr-F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15D1FF-49A6-C54F-842A-F722514E825F}"/>
              </a:ext>
            </a:extLst>
          </p:cNvPr>
          <p:cNvSpPr/>
          <p:nvPr/>
        </p:nvSpPr>
        <p:spPr>
          <a:xfrm>
            <a:off x="532009" y="2421175"/>
            <a:ext cx="2160000" cy="646605"/>
          </a:xfrm>
          <a:prstGeom prst="rect">
            <a:avLst/>
          </a:prstGeom>
          <a:solidFill>
            <a:srgbClr val="26272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Tech agnostic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2D9A57-99B5-C44B-95E5-16BF5307B954}"/>
              </a:ext>
            </a:extLst>
          </p:cNvPr>
          <p:cNvSpPr/>
          <p:nvPr/>
        </p:nvSpPr>
        <p:spPr>
          <a:xfrm>
            <a:off x="2800926" y="2426933"/>
            <a:ext cx="2160000" cy="646605"/>
          </a:xfrm>
          <a:prstGeom prst="rect">
            <a:avLst/>
          </a:prstGeom>
          <a:solidFill>
            <a:srgbClr val="26272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Neutre vis-à-vis des agences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7E241AF-703F-8140-BA18-C6CE502D9560}"/>
              </a:ext>
            </a:extLst>
          </p:cNvPr>
          <p:cNvSpPr/>
          <p:nvPr/>
        </p:nvSpPr>
        <p:spPr>
          <a:xfrm>
            <a:off x="5069843" y="2421174"/>
            <a:ext cx="2160000" cy="646605"/>
          </a:xfrm>
          <a:prstGeom prst="rect">
            <a:avLst/>
          </a:prstGeom>
          <a:solidFill>
            <a:srgbClr val="26272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Experts media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4E53B8-D818-2141-A972-F70450F8D2FA}"/>
              </a:ext>
            </a:extLst>
          </p:cNvPr>
          <p:cNvSpPr/>
          <p:nvPr/>
        </p:nvSpPr>
        <p:spPr>
          <a:xfrm>
            <a:off x="7338760" y="2421174"/>
            <a:ext cx="2160000" cy="646606"/>
          </a:xfrm>
          <a:prstGeom prst="rect">
            <a:avLst/>
          </a:prstGeom>
          <a:solidFill>
            <a:srgbClr val="26272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Pluridisciplinaires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4821703-B421-3A4F-A107-9458457FF969}"/>
              </a:ext>
            </a:extLst>
          </p:cNvPr>
          <p:cNvSpPr/>
          <p:nvPr/>
        </p:nvSpPr>
        <p:spPr>
          <a:xfrm>
            <a:off x="9607677" y="2421174"/>
            <a:ext cx="2160000" cy="646606"/>
          </a:xfrm>
          <a:prstGeom prst="rect">
            <a:avLst/>
          </a:prstGeom>
          <a:solidFill>
            <a:srgbClr val="26272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Accélérateurs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D89F02-60EC-644B-939F-33C5E6AA0EBA}"/>
              </a:ext>
            </a:extLst>
          </p:cNvPr>
          <p:cNvSpPr/>
          <p:nvPr/>
        </p:nvSpPr>
        <p:spPr>
          <a:xfrm>
            <a:off x="2800926" y="3140575"/>
            <a:ext cx="2160000" cy="18747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251999" rIns="72000" bIns="36000" rtlCol="0" anchor="t"/>
          <a:lstStyle/>
          <a:p>
            <a:pPr marL="0" marR="0" lvl="0" indent="0" algn="ctr" defTabSz="864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Nous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interagissons facilement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 avec les agences média actuellement en place (Havas, </a:t>
            </a: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Labelium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, </a:t>
            </a: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Omnicom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, …) dans votre écosystème,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sans créer de tension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, car nous n’avons pas d’activité d’activation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AD354B3-F197-B344-A4DF-82282A00ADD8}"/>
              </a:ext>
            </a:extLst>
          </p:cNvPr>
          <p:cNvSpPr/>
          <p:nvPr/>
        </p:nvSpPr>
        <p:spPr>
          <a:xfrm>
            <a:off x="532009" y="5087816"/>
            <a:ext cx="11235668" cy="540000"/>
          </a:xfrm>
          <a:prstGeom prst="rect">
            <a:avLst/>
          </a:prstGeom>
          <a:solidFill>
            <a:srgbClr val="FFCB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272C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RGPD PAR CONSTRUCTION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2F2E69-67BF-FD4A-B075-04C49BE1CDF4}"/>
              </a:ext>
            </a:extLst>
          </p:cNvPr>
          <p:cNvSpPr/>
          <p:nvPr/>
        </p:nvSpPr>
        <p:spPr>
          <a:xfrm>
            <a:off x="532008" y="5734135"/>
            <a:ext cx="11235667" cy="47002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144000" rIns="72000" bIns="36000" rtlCol="0" anchor="t"/>
          <a:lstStyle/>
          <a:p>
            <a:pPr marL="0" marR="0" lvl="0" indent="0" algn="ctr" defTabSz="3862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Calibri" charset="0"/>
                <a:cs typeface="Times New Roman" charset="0"/>
                <a:sym typeface="Arial"/>
              </a:rPr>
              <a:t>Pilotez les risques 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Calibri" charset="0"/>
                <a:cs typeface="Times New Roman" charset="0"/>
                <a:sym typeface="Arial"/>
              </a:rPr>
              <a:t>Conformité &amp; Ethique</a:t>
            </a: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Calibri" charset="0"/>
                <a:cs typeface="Times New Roman" charset="0"/>
                <a:sym typeface="Arial"/>
              </a:rPr>
              <a:t> : nos interventions sont 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Calibri" charset="0"/>
                <a:cs typeface="Times New Roman" charset="0"/>
                <a:sym typeface="Arial"/>
              </a:rPr>
              <a:t>conformes de bout-en-bout avec le RGPD</a:t>
            </a:r>
            <a:endParaRPr kumimoji="0" lang="fr-FR" sz="1200" b="1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Raleway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86EE64C7-7529-7E42-8D15-DC55DE05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067" y="1377883"/>
            <a:ext cx="3449051" cy="683864"/>
          </a:xfrm>
          <a:prstGeom prst="rect">
            <a:avLst/>
          </a:prstGeom>
        </p:spPr>
      </p:pic>
      <p:sp>
        <p:nvSpPr>
          <p:cNvPr id="18" name="Espace réservé du numéro de diapositive 4">
            <a:extLst>
              <a:ext uri="{FF2B5EF4-FFF2-40B4-BE49-F238E27FC236}">
                <a16:creationId xmlns:a16="http://schemas.microsoft.com/office/drawing/2014/main" id="{C73AF80B-DB63-3547-BCED-A1EE967D61E2}"/>
              </a:ext>
            </a:extLst>
          </p:cNvPr>
          <p:cNvSpPr txBox="1">
            <a:spLocks/>
          </p:cNvSpPr>
          <p:nvPr/>
        </p:nvSpPr>
        <p:spPr>
          <a:xfrm>
            <a:off x="11637064" y="6830440"/>
            <a:ext cx="335335" cy="107722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50EB47-2723-A140-A5A9-5EDC3F6039E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11521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reRepons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8CC032F-BF95-3843-B977-96CAC761A63A}"/>
              </a:ext>
            </a:extLst>
          </p:cNvPr>
          <p:cNvSpPr/>
          <p:nvPr/>
        </p:nvSpPr>
        <p:spPr>
          <a:xfrm>
            <a:off x="1334307" y="4511226"/>
            <a:ext cx="28816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Définition de votre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stratégie data et IA, acculturation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de vos équipes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et 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conduite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du changement.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2A43BF3-8DE7-AF48-B370-17D58A353B67}"/>
              </a:ext>
            </a:extLst>
          </p:cNvPr>
          <p:cNvGrpSpPr/>
          <p:nvPr/>
        </p:nvGrpSpPr>
        <p:grpSpPr>
          <a:xfrm>
            <a:off x="832334" y="3432420"/>
            <a:ext cx="3634155" cy="1909803"/>
            <a:chOff x="832334" y="3441590"/>
            <a:chExt cx="3634155" cy="1909803"/>
          </a:xfrm>
          <a:effectLst/>
        </p:grpSpPr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299C79F7-289C-5D49-A658-12E8B32EAE73}"/>
                </a:ext>
              </a:extLst>
            </p:cNvPr>
            <p:cNvSpPr/>
            <p:nvPr/>
          </p:nvSpPr>
          <p:spPr>
            <a:xfrm>
              <a:off x="832334" y="3441590"/>
              <a:ext cx="3634155" cy="818881"/>
            </a:xfrm>
            <a:prstGeom prst="chevron">
              <a:avLst/>
            </a:prstGeom>
            <a:solidFill>
              <a:srgbClr val="FFCB00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72C35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CONSEIL</a:t>
              </a: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74D3F91A-BF54-AD41-9DB6-C9EBE46F0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1588" y="4520397"/>
              <a:ext cx="0" cy="830996"/>
            </a:xfrm>
            <a:prstGeom prst="line">
              <a:avLst/>
            </a:prstGeom>
            <a:solidFill>
              <a:schemeClr val="bg2"/>
            </a:solidFill>
            <a:ln w="15875">
              <a:solidFill>
                <a:srgbClr val="0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5E779528-F792-3B4F-AA8C-D6449AC46618}"/>
              </a:ext>
            </a:extLst>
          </p:cNvPr>
          <p:cNvGrpSpPr/>
          <p:nvPr/>
        </p:nvGrpSpPr>
        <p:grpSpPr>
          <a:xfrm>
            <a:off x="4337530" y="3432420"/>
            <a:ext cx="3634155" cy="1909803"/>
            <a:chOff x="4337530" y="3441590"/>
            <a:chExt cx="3634155" cy="1909803"/>
          </a:xfrm>
          <a:effectLst/>
        </p:grpSpPr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8D6FCE32-1B83-0342-9958-9A6EAF2E1919}"/>
                </a:ext>
              </a:extLst>
            </p:cNvPr>
            <p:cNvSpPr/>
            <p:nvPr/>
          </p:nvSpPr>
          <p:spPr>
            <a:xfrm>
              <a:off x="4337530" y="3441590"/>
              <a:ext cx="3634155" cy="818881"/>
            </a:xfrm>
            <a:prstGeom prst="chevron">
              <a:avLst/>
            </a:prstGeom>
            <a:solidFill>
              <a:srgbClr val="FFCB00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272C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72C35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RÉALISATION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272C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F6DC0A2-B382-B743-B09F-E24CC1859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44" y="4520397"/>
              <a:ext cx="0" cy="830996"/>
            </a:xfrm>
            <a:prstGeom prst="line">
              <a:avLst/>
            </a:prstGeom>
            <a:ln w="15875">
              <a:solidFill>
                <a:srgbClr val="0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8096CD0-3A41-BF4D-9E86-6A562454414E}"/>
              </a:ext>
            </a:extLst>
          </p:cNvPr>
          <p:cNvGrpSpPr/>
          <p:nvPr/>
        </p:nvGrpSpPr>
        <p:grpSpPr>
          <a:xfrm>
            <a:off x="7842726" y="3432420"/>
            <a:ext cx="3634155" cy="1909803"/>
            <a:chOff x="7842726" y="3441590"/>
            <a:chExt cx="3634155" cy="1909803"/>
          </a:xfrm>
          <a:effectLst/>
        </p:grpSpPr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9694AC19-DCD3-F342-B23C-F578E24C0926}"/>
                </a:ext>
              </a:extLst>
            </p:cNvPr>
            <p:cNvSpPr/>
            <p:nvPr/>
          </p:nvSpPr>
          <p:spPr>
            <a:xfrm>
              <a:off x="7842726" y="3441590"/>
              <a:ext cx="3634155" cy="818881"/>
            </a:xfrm>
            <a:prstGeom prst="chevron">
              <a:avLst/>
            </a:prstGeom>
            <a:solidFill>
              <a:srgbClr val="FFCB00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272C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72C35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INDUSTRIALISATION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272C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110A8363-6C66-7640-BEE0-07DAEC5F1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6543" y="4520397"/>
              <a:ext cx="0" cy="830996"/>
            </a:xfrm>
            <a:prstGeom prst="line">
              <a:avLst/>
            </a:prstGeom>
            <a:ln w="15875">
              <a:solidFill>
                <a:srgbClr val="0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40BFDD7-2849-ED47-8381-57C9D16104A5}"/>
              </a:ext>
            </a:extLst>
          </p:cNvPr>
          <p:cNvSpPr/>
          <p:nvPr/>
        </p:nvSpPr>
        <p:spPr>
          <a:xfrm>
            <a:off x="4795964" y="4511226"/>
            <a:ext cx="30106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Exécutez vos cas d'usages data avec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le meilleur des technologies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du marché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complétées par des 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développements spécifiques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48AF36-CB11-4840-AA81-87F4E0CAB6A7}"/>
              </a:ext>
            </a:extLst>
          </p:cNvPr>
          <p:cNvSpPr/>
          <p:nvPr/>
        </p:nvSpPr>
        <p:spPr>
          <a:xfrm>
            <a:off x="8311039" y="4511226"/>
            <a:ext cx="2881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Passage à l'échelle de la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et opérations de vos projets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en production.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82D77BC-FA63-8C49-9E8E-FE445EDA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067" y="2141523"/>
            <a:ext cx="3449051" cy="683864"/>
          </a:xfrm>
          <a:prstGeom prst="rect">
            <a:avLst/>
          </a:prstGeom>
        </p:spPr>
      </p:pic>
      <p:sp>
        <p:nvSpPr>
          <p:cNvPr id="19" name="Titre 4">
            <a:extLst>
              <a:ext uri="{FF2B5EF4-FFF2-40B4-BE49-F238E27FC236}">
                <a16:creationId xmlns:a16="http://schemas.microsoft.com/office/drawing/2014/main" id="{36C2A3E1-2E74-A442-BCC6-E1E444928046}"/>
              </a:ext>
            </a:extLst>
          </p:cNvPr>
          <p:cNvSpPr txBox="1">
            <a:spLocks/>
          </p:cNvSpPr>
          <p:nvPr/>
        </p:nvSpPr>
        <p:spPr>
          <a:xfrm>
            <a:off x="372000" y="177801"/>
            <a:ext cx="11447999" cy="8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u="none" strike="noStrike" kern="1200" cap="none" spc="-15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1pPr>
          </a:lstStyle>
          <a:p>
            <a:r>
              <a:rPr lang="fr-FR" dirty="0"/>
              <a:t>Notre réponse</a:t>
            </a:r>
          </a:p>
        </p:txBody>
      </p:sp>
      <p:sp>
        <p:nvSpPr>
          <p:cNvPr id="20" name="Espace réservé du texte 17">
            <a:extLst>
              <a:ext uri="{FF2B5EF4-FFF2-40B4-BE49-F238E27FC236}">
                <a16:creationId xmlns:a16="http://schemas.microsoft.com/office/drawing/2014/main" id="{609C0902-228C-F542-BC97-ECD1E1BD55A4}"/>
              </a:ext>
            </a:extLst>
          </p:cNvPr>
          <p:cNvSpPr txBox="1">
            <a:spLocks/>
          </p:cNvSpPr>
          <p:nvPr/>
        </p:nvSpPr>
        <p:spPr>
          <a:xfrm>
            <a:off x="370939" y="1194146"/>
            <a:ext cx="11447999" cy="5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Police système"/>
              <a:buNone/>
              <a:tabLst/>
              <a:defRPr lang="fr-FR" sz="1200" kern="120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lang="fr-FR" sz="1200" b="0" kern="120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anose="02070309020205020404" pitchFamily="49" charset="0"/>
              <a:buNone/>
              <a:tabLst/>
              <a:defRPr lang="fr-FR" sz="1200" kern="120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None/>
              <a:tabLst/>
              <a:defRPr lang="fr-FR" sz="1200" b="0" kern="120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None/>
              <a:tabLst/>
              <a:defRPr lang="fr-FR" sz="1200" kern="120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000000"/>
                </a:solidFill>
              </a:rPr>
              <a:t>Un accompagnement </a:t>
            </a:r>
            <a:r>
              <a:rPr lang="fr-FR" b="1" dirty="0">
                <a:solidFill>
                  <a:srgbClr val="000000"/>
                </a:solidFill>
              </a:rPr>
              <a:t>clé en main </a:t>
            </a:r>
            <a:r>
              <a:rPr lang="fr-FR" dirty="0">
                <a:solidFill>
                  <a:srgbClr val="000000"/>
                </a:solidFill>
              </a:rPr>
              <a:t>qui </a:t>
            </a:r>
            <a:r>
              <a:rPr lang="fr-FR" b="1" dirty="0">
                <a:solidFill>
                  <a:srgbClr val="000000"/>
                </a:solidFill>
              </a:rPr>
              <a:t>vous</a:t>
            </a:r>
            <a:r>
              <a:rPr lang="fr-FR" dirty="0">
                <a:solidFill>
                  <a:srgbClr val="000000"/>
                </a:solidFill>
              </a:rPr>
              <a:t> est adapté</a:t>
            </a:r>
            <a:endParaRPr lang="fr-FR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532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reRepons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6D95445-66E3-D34B-B3AC-92C1BCE6F401}"/>
              </a:ext>
            </a:extLst>
          </p:cNvPr>
          <p:cNvSpPr/>
          <p:nvPr/>
        </p:nvSpPr>
        <p:spPr>
          <a:xfrm>
            <a:off x="1334307" y="4511226"/>
            <a:ext cx="28816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Définition de votre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stratégie data et IA, acculturation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de vos équipes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et 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conduite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du changement.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3E714914-7ECA-CB49-BB06-E081658862C1}"/>
              </a:ext>
            </a:extLst>
          </p:cNvPr>
          <p:cNvGrpSpPr/>
          <p:nvPr/>
        </p:nvGrpSpPr>
        <p:grpSpPr>
          <a:xfrm>
            <a:off x="832334" y="3432420"/>
            <a:ext cx="3634155" cy="1909803"/>
            <a:chOff x="832334" y="3441590"/>
            <a:chExt cx="3634155" cy="1909803"/>
          </a:xfrm>
          <a:solidFill>
            <a:srgbClr val="26272C">
              <a:alpha val="80000"/>
            </a:srgbClr>
          </a:solidFill>
          <a:effectLst/>
        </p:grpSpPr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8AC96697-0273-6540-928C-D0CBA9DA1095}"/>
                </a:ext>
              </a:extLst>
            </p:cNvPr>
            <p:cNvSpPr/>
            <p:nvPr/>
          </p:nvSpPr>
          <p:spPr>
            <a:xfrm>
              <a:off x="832334" y="3441590"/>
              <a:ext cx="3634155" cy="818881"/>
            </a:xfrm>
            <a:prstGeom prst="chevron">
              <a:avLst/>
            </a:prstGeom>
            <a:grp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CONSEIL</a:t>
              </a: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79FC11E7-50BA-BF44-ACED-8D5F1C801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1588" y="4520397"/>
              <a:ext cx="0" cy="830996"/>
            </a:xfrm>
            <a:prstGeom prst="line">
              <a:avLst/>
            </a:prstGeom>
            <a:grpFill/>
            <a:ln w="15875">
              <a:solidFill>
                <a:srgbClr val="0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C1C1519-E150-A145-9372-62F980FCF000}"/>
              </a:ext>
            </a:extLst>
          </p:cNvPr>
          <p:cNvGrpSpPr/>
          <p:nvPr/>
        </p:nvGrpSpPr>
        <p:grpSpPr>
          <a:xfrm>
            <a:off x="4337530" y="3432420"/>
            <a:ext cx="3634155" cy="1909803"/>
            <a:chOff x="4337530" y="3441590"/>
            <a:chExt cx="3634155" cy="1909803"/>
          </a:xfrm>
          <a:solidFill>
            <a:srgbClr val="26272C">
              <a:alpha val="90000"/>
            </a:srgbClr>
          </a:solidFill>
          <a:effectLst/>
        </p:grpSpPr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1E60E7B6-1539-0943-941B-35B07849989A}"/>
                </a:ext>
              </a:extLst>
            </p:cNvPr>
            <p:cNvSpPr/>
            <p:nvPr/>
          </p:nvSpPr>
          <p:spPr>
            <a:xfrm>
              <a:off x="4337530" y="3441590"/>
              <a:ext cx="3634155" cy="818881"/>
            </a:xfrm>
            <a:prstGeom prst="chevron">
              <a:avLst/>
            </a:prstGeom>
            <a:grp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RÉALISATION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B41886C-9FA2-C44F-951C-D434381D5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44" y="4520397"/>
              <a:ext cx="0" cy="830996"/>
            </a:xfrm>
            <a:prstGeom prst="line">
              <a:avLst/>
            </a:prstGeom>
            <a:grpFill/>
            <a:ln w="15875">
              <a:solidFill>
                <a:srgbClr val="0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24CB6FF-E60F-1B4E-9444-603EE152FF69}"/>
              </a:ext>
            </a:extLst>
          </p:cNvPr>
          <p:cNvGrpSpPr/>
          <p:nvPr/>
        </p:nvGrpSpPr>
        <p:grpSpPr>
          <a:xfrm>
            <a:off x="7842726" y="3432420"/>
            <a:ext cx="3634155" cy="1909803"/>
            <a:chOff x="7842726" y="3441590"/>
            <a:chExt cx="3634155" cy="1909803"/>
          </a:xfrm>
          <a:solidFill>
            <a:srgbClr val="26272C"/>
          </a:solidFill>
          <a:effectLst/>
        </p:grpSpPr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89C19A64-1E9B-4649-8A01-EA9123C52B17}"/>
                </a:ext>
              </a:extLst>
            </p:cNvPr>
            <p:cNvSpPr/>
            <p:nvPr/>
          </p:nvSpPr>
          <p:spPr>
            <a:xfrm>
              <a:off x="7842726" y="3441590"/>
              <a:ext cx="3634155" cy="818881"/>
            </a:xfrm>
            <a:prstGeom prst="chevron">
              <a:avLst/>
            </a:prstGeom>
            <a:grp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INDUSTRIALISATION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8A84A287-D80F-FD41-8E17-689E28F1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6543" y="4520397"/>
              <a:ext cx="0" cy="830996"/>
            </a:xfrm>
            <a:prstGeom prst="line">
              <a:avLst/>
            </a:prstGeom>
            <a:grpFill/>
            <a:ln w="15875">
              <a:solidFill>
                <a:srgbClr val="0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314036-4B2E-D249-A06B-81005A744CFE}"/>
              </a:ext>
            </a:extLst>
          </p:cNvPr>
          <p:cNvSpPr/>
          <p:nvPr/>
        </p:nvSpPr>
        <p:spPr>
          <a:xfrm>
            <a:off x="4795964" y="4511226"/>
            <a:ext cx="30106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Exécutez vos cas d'usages data avec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le meilleur des technologies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du marché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complétées par des 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développements spécifiques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67B9EB-D353-DA43-B180-CFE8BC1D1EC5}"/>
              </a:ext>
            </a:extLst>
          </p:cNvPr>
          <p:cNvSpPr/>
          <p:nvPr/>
        </p:nvSpPr>
        <p:spPr>
          <a:xfrm>
            <a:off x="8311039" y="4511226"/>
            <a:ext cx="2881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Passage à l'échelle de la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et opérations de vos projets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26272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en production.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3BA6522-3C6B-0B48-801D-A8450C3EF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067" y="2141523"/>
            <a:ext cx="3449051" cy="683864"/>
          </a:xfrm>
          <a:prstGeom prst="rect">
            <a:avLst/>
          </a:prstGeom>
        </p:spPr>
      </p:pic>
      <p:sp>
        <p:nvSpPr>
          <p:cNvPr id="19" name="Titre 4">
            <a:extLst>
              <a:ext uri="{FF2B5EF4-FFF2-40B4-BE49-F238E27FC236}">
                <a16:creationId xmlns:a16="http://schemas.microsoft.com/office/drawing/2014/main" id="{CDC4B806-3CAD-6746-8A5A-4B11A073D7BB}"/>
              </a:ext>
            </a:extLst>
          </p:cNvPr>
          <p:cNvSpPr txBox="1">
            <a:spLocks/>
          </p:cNvSpPr>
          <p:nvPr/>
        </p:nvSpPr>
        <p:spPr>
          <a:xfrm>
            <a:off x="372000" y="177801"/>
            <a:ext cx="11447999" cy="8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u="none" strike="noStrike" kern="1200" cap="none" spc="-15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Geneva" panose="020B0503030404040204" pitchFamily="34" charset="0"/>
                <a:cs typeface="Tahoma" panose="020B0604030504040204" pitchFamily="34" charset="0"/>
                <a:sym typeface="Arial"/>
              </a:defRPr>
            </a:lvl1pPr>
          </a:lstStyle>
          <a:p>
            <a:r>
              <a:rPr lang="fr-FR" dirty="0"/>
              <a:t>Notre réponse</a:t>
            </a:r>
          </a:p>
        </p:txBody>
      </p:sp>
      <p:sp>
        <p:nvSpPr>
          <p:cNvPr id="20" name="Espace réservé du texte 17">
            <a:extLst>
              <a:ext uri="{FF2B5EF4-FFF2-40B4-BE49-F238E27FC236}">
                <a16:creationId xmlns:a16="http://schemas.microsoft.com/office/drawing/2014/main" id="{5E6FDE50-8B47-4143-BDB3-296CF1214EE7}"/>
              </a:ext>
            </a:extLst>
          </p:cNvPr>
          <p:cNvSpPr txBox="1">
            <a:spLocks/>
          </p:cNvSpPr>
          <p:nvPr/>
        </p:nvSpPr>
        <p:spPr>
          <a:xfrm>
            <a:off x="370939" y="1194146"/>
            <a:ext cx="11447999" cy="5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Police système"/>
              <a:buNone/>
              <a:tabLst/>
              <a:defRPr lang="fr-FR" sz="1200" kern="120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lang="fr-FR" sz="1200" b="0" kern="120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anose="02070309020205020404" pitchFamily="49" charset="0"/>
              <a:buNone/>
              <a:tabLst/>
              <a:defRPr lang="fr-FR" sz="1200" kern="120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None/>
              <a:tabLst/>
              <a:defRPr lang="fr-FR" sz="1200" b="0" kern="120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None/>
              <a:tabLst/>
              <a:defRPr lang="fr-FR" sz="1200" kern="120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000000"/>
                </a:solidFill>
              </a:rPr>
              <a:t>Un accompagnement </a:t>
            </a:r>
            <a:r>
              <a:rPr lang="fr-FR" b="1" dirty="0">
                <a:solidFill>
                  <a:srgbClr val="000000"/>
                </a:solidFill>
              </a:rPr>
              <a:t>clé en main </a:t>
            </a:r>
            <a:r>
              <a:rPr lang="fr-FR" dirty="0">
                <a:solidFill>
                  <a:srgbClr val="000000"/>
                </a:solidFill>
              </a:rPr>
              <a:t>qui </a:t>
            </a:r>
            <a:r>
              <a:rPr lang="fr-FR" b="1" dirty="0">
                <a:solidFill>
                  <a:srgbClr val="000000"/>
                </a:solidFill>
              </a:rPr>
              <a:t>vous</a:t>
            </a:r>
            <a:r>
              <a:rPr lang="fr-FR" dirty="0">
                <a:solidFill>
                  <a:srgbClr val="000000"/>
                </a:solidFill>
              </a:rPr>
              <a:t> est adapté</a:t>
            </a:r>
            <a:endParaRPr lang="fr-FR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46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47D7D0-E6F8-324B-BEAA-FAB52EAAC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00" y="177801"/>
            <a:ext cx="11447999" cy="828000"/>
          </a:xfrm>
        </p:spPr>
        <p:txBody>
          <a:bodyPr/>
          <a:lstStyle/>
          <a:p>
            <a:r>
              <a:rPr lang="fr-FR" dirty="0"/>
              <a:t>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131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Pag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47D7D0-E6F8-324B-BEAA-FAB52EAAC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00" y="177801"/>
            <a:ext cx="11447999" cy="828000"/>
          </a:xfrm>
        </p:spPr>
        <p:txBody>
          <a:bodyPr/>
          <a:lstStyle/>
          <a:p>
            <a:r>
              <a:rPr lang="fr-FR" dirty="0"/>
              <a:t>Titre du one-pager / </a:t>
            </a:r>
            <a:r>
              <a:rPr lang="fr-FR" dirty="0" err="1"/>
              <a:t>Exec</a:t>
            </a:r>
            <a:r>
              <a:rPr lang="fr-FR" dirty="0"/>
              <a:t> </a:t>
            </a:r>
            <a:r>
              <a:rPr lang="fr-FR" dirty="0" err="1"/>
              <a:t>Sum</a:t>
            </a:r>
            <a:endParaRPr lang="fr-FR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A30E1C14-F364-F44F-97B6-239298F359E8}"/>
              </a:ext>
            </a:extLst>
          </p:cNvPr>
          <p:cNvSpPr txBox="1">
            <a:spLocks/>
          </p:cNvSpPr>
          <p:nvPr/>
        </p:nvSpPr>
        <p:spPr>
          <a:xfrm>
            <a:off x="1183265" y="2381725"/>
            <a:ext cx="10332000" cy="292039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90500" marR="0" lvl="0" indent="254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olice système"/>
              <a:buNone/>
              <a:tabLst/>
              <a:defRPr sz="1400" b="0" i="0" u="none" strike="noStrike" cap="none" dirty="0">
                <a:solidFill>
                  <a:schemeClr val="tx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92100" indent="-285750">
              <a:buBlip>
                <a:blip r:embed="rId2"/>
              </a:buBlip>
            </a:pPr>
            <a:r>
              <a:rPr lang="fr-FR" b="1" kern="0" dirty="0" err="1">
                <a:solidFill>
                  <a:srgbClr val="272C35"/>
                </a:solidFill>
              </a:rPr>
              <a:t>Arument</a:t>
            </a:r>
            <a:r>
              <a:rPr lang="fr-FR" b="1" kern="0" dirty="0">
                <a:solidFill>
                  <a:srgbClr val="272C35"/>
                </a:solidFill>
              </a:rPr>
              <a:t> 1 : </a:t>
            </a:r>
            <a:r>
              <a:rPr lang="fr-FR" kern="0" dirty="0">
                <a:solidFill>
                  <a:srgbClr val="272C35"/>
                </a:solidFill>
              </a:rPr>
              <a:t>détails</a:t>
            </a:r>
          </a:p>
          <a:p>
            <a:pPr marL="292100" indent="-285750">
              <a:buBlip>
                <a:blip r:embed="rId2"/>
              </a:buBlip>
            </a:pPr>
            <a:endParaRPr lang="fr-FR" kern="0" dirty="0">
              <a:solidFill>
                <a:srgbClr val="272C35"/>
              </a:solidFill>
            </a:endParaRPr>
          </a:p>
          <a:p>
            <a:pPr marL="292100" indent="-285750">
              <a:buBlip>
                <a:blip r:embed="rId2"/>
              </a:buBlip>
            </a:pPr>
            <a:r>
              <a:rPr lang="fr-FR" b="1" kern="0" dirty="0">
                <a:solidFill>
                  <a:srgbClr val="272C35"/>
                </a:solidFill>
              </a:rPr>
              <a:t>Argument 2 : </a:t>
            </a:r>
            <a:r>
              <a:rPr lang="fr-FR" kern="0" dirty="0">
                <a:solidFill>
                  <a:srgbClr val="272C35"/>
                </a:solidFill>
              </a:rPr>
              <a:t>détails</a:t>
            </a:r>
          </a:p>
          <a:p>
            <a:pPr marL="292100" indent="-285750">
              <a:buBlip>
                <a:blip r:embed="rId2"/>
              </a:buBlip>
            </a:pPr>
            <a:endParaRPr lang="fr-FR" kern="0" dirty="0">
              <a:solidFill>
                <a:srgbClr val="272C35"/>
              </a:solidFill>
            </a:endParaRPr>
          </a:p>
          <a:p>
            <a:pPr marL="292100" indent="-285750">
              <a:buBlip>
                <a:blip r:embed="rId2"/>
              </a:buBlip>
            </a:pPr>
            <a:r>
              <a:rPr lang="fr-FR" b="1" kern="0" dirty="0">
                <a:solidFill>
                  <a:srgbClr val="272C35"/>
                </a:solidFill>
              </a:rPr>
              <a:t>Argument 3 :</a:t>
            </a:r>
          </a:p>
          <a:p>
            <a:pPr marL="739775" lvl="3" indent="-285750">
              <a:buSzPct val="80000"/>
              <a:buBlip>
                <a:blip r:embed="rId2"/>
              </a:buBlip>
            </a:pPr>
            <a:r>
              <a:rPr lang="fr-FR" sz="1400" kern="0" dirty="0">
                <a:solidFill>
                  <a:srgbClr val="272C35"/>
                </a:solidFill>
                <a:latin typeface="Century Gothic" panose="020B0502020202020204" pitchFamily="34" charset="0"/>
              </a:rPr>
              <a:t>détails</a:t>
            </a:r>
          </a:p>
          <a:p>
            <a:pPr marL="739775" lvl="3" indent="-285750">
              <a:buSzPct val="80000"/>
              <a:buBlip>
                <a:blip r:embed="rId2"/>
              </a:buBlip>
            </a:pPr>
            <a:r>
              <a:rPr lang="fr-FR" sz="1400" kern="0" dirty="0">
                <a:solidFill>
                  <a:srgbClr val="272C35"/>
                </a:solidFill>
                <a:latin typeface="Century Gothic" panose="020B0502020202020204" pitchFamily="34" charset="0"/>
              </a:rPr>
              <a:t>détails</a:t>
            </a:r>
          </a:p>
          <a:p>
            <a:pPr marL="292100" indent="-285750">
              <a:buBlip>
                <a:blip r:embed="rId2"/>
              </a:buBlip>
            </a:pPr>
            <a:endParaRPr lang="fr-FR" kern="0" dirty="0">
              <a:solidFill>
                <a:srgbClr val="272C35"/>
              </a:solidFill>
            </a:endParaRPr>
          </a:p>
          <a:p>
            <a:pPr marL="292100" indent="-285750">
              <a:buBlip>
                <a:blip r:embed="rId2"/>
              </a:buBlip>
            </a:pPr>
            <a:r>
              <a:rPr lang="fr-FR" b="1" kern="0" dirty="0">
                <a:solidFill>
                  <a:srgbClr val="272C35"/>
                </a:solidFill>
              </a:rPr>
              <a:t>Argument 4 : </a:t>
            </a:r>
            <a:r>
              <a:rPr lang="fr-FR" kern="0" dirty="0">
                <a:solidFill>
                  <a:srgbClr val="272C35"/>
                </a:solidFill>
              </a:rPr>
              <a:t>détails</a:t>
            </a:r>
          </a:p>
          <a:p>
            <a:pPr marL="292100" indent="-285750">
              <a:buBlip>
                <a:blip r:embed="rId2"/>
              </a:buBlip>
            </a:pPr>
            <a:endParaRPr lang="fr-FR" kern="0" dirty="0">
              <a:solidFill>
                <a:srgbClr val="272C35"/>
              </a:solidFill>
            </a:endParaRPr>
          </a:p>
          <a:p>
            <a:pPr marL="292100" indent="-285750">
              <a:buBlip>
                <a:blip r:embed="rId2"/>
              </a:buBlip>
            </a:pPr>
            <a:r>
              <a:rPr lang="fr-FR" b="1" kern="0" dirty="0">
                <a:solidFill>
                  <a:srgbClr val="272C35"/>
                </a:solidFill>
              </a:rPr>
              <a:t>Argument 5</a:t>
            </a:r>
            <a:endParaRPr lang="fr-FR" kern="0" dirty="0">
              <a:solidFill>
                <a:srgbClr val="272C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08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Sourc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47D7D0-E6F8-324B-BEAA-FAB52EAAC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9EE568-53BA-8143-B7E1-1ACBF390CD81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54AFD0EC-8121-E24F-BA07-B7AB5B903E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5770" y="6678040"/>
            <a:ext cx="7847234" cy="107722"/>
          </a:xfrm>
        </p:spPr>
        <p:txBody>
          <a:bodyPr wrap="square" lIns="0" tIns="0" bIns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Police système"/>
              <a:buNone/>
              <a:tabLst/>
              <a:defRPr sz="700"/>
            </a:lvl1pPr>
            <a:lvl2pPr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Police système"/>
              <a:buNone/>
              <a:tabLst/>
              <a:defRPr/>
            </a:pPr>
            <a:r>
              <a:rPr lang="fr-FR" dirty="0"/>
              <a:t>(N) Source | (N+1) Source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2137C01-D171-AE4B-AC3F-4CAD6E636351}"/>
              </a:ext>
            </a:extLst>
          </p:cNvPr>
          <p:cNvSpPr txBox="1"/>
          <p:nvPr/>
        </p:nvSpPr>
        <p:spPr>
          <a:xfrm>
            <a:off x="1200438" y="6678040"/>
            <a:ext cx="405332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Sources :</a:t>
            </a:r>
          </a:p>
        </p:txBody>
      </p:sp>
    </p:spTree>
    <p:extLst>
      <p:ext uri="{BB962C8B-B14F-4D97-AF65-F5344CB8AC3E}">
        <p14:creationId xmlns:p14="http://schemas.microsoft.com/office/powerpoint/2010/main" val="355381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sous-tit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42F0B7-09E1-2544-88AF-F81E2632D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fr-FR" dirty="0"/>
              <a:t>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A1CA980-6EC4-1249-B437-9C2679BA91F8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4FE0BB6A-8FDF-414D-A374-185BFCB2D6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939" y="1194146"/>
            <a:ext cx="11447999" cy="5292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fr-FR" dirty="0"/>
              <a:t>Sous-titre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2B3516DD-F33D-1449-AF0A-AAFE515ACA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0939" y="1911691"/>
            <a:ext cx="11447999" cy="1270896"/>
          </a:xfrm>
          <a:prstGeom prst="rect">
            <a:avLst/>
          </a:prstGeom>
        </p:spPr>
        <p:txBody>
          <a:bodyPr>
            <a:noAutofit/>
          </a:bodyPr>
          <a:lstStyle>
            <a:lvl1pPr marL="185738" marR="0" indent="-1857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defRPr>
            </a:lvl1pPr>
            <a:lvl2pPr marL="409575" marR="0" indent="-2254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Courier New" panose="02070309020205020404" pitchFamily="49" charset="0"/>
              <a:buChar char="o"/>
              <a:tabLst/>
              <a:def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defRPr>
            </a:lvl2pPr>
            <a:lvl3pPr marL="584200" marR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70000"/>
              <a:buFont typeface="Wingdings" pitchFamily="2" charset="2"/>
              <a:buChar char="Ø"/>
              <a:tabLst/>
              <a:def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defRPr>
            </a:lvl3pPr>
            <a:lvl4pPr marL="758825" marR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Wingdings" pitchFamily="2" charset="2"/>
              <a:buChar char="§"/>
              <a:tabLst/>
              <a:def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defRPr>
            </a:lvl4pPr>
            <a:lvl5pPr marL="1069975" marR="0" indent="-1873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defRPr>
            </a:lvl5pPr>
          </a:lstStyle>
          <a:p>
            <a:pPr marL="185738" marR="0" lvl="0" indent="-1857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Liste à puces</a:t>
            </a:r>
          </a:p>
          <a:p>
            <a:pPr marL="409575" marR="0" lvl="1" indent="-1730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584200" marR="0" lvl="2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70000"/>
              <a:buFont typeface="Wingdings" pitchFamily="2" charset="2"/>
              <a:buChar char="Ø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758825" marR="0" lvl="3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1069975" marR="0" lvl="4" indent="-1873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623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Sous-Titre + Sourc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42F0B7-09E1-2544-88AF-F81E2632D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fr-FR" dirty="0"/>
              <a:t>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A1CA980-6EC4-1249-B437-9C2679BA91F8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4FE0BB6A-8FDF-414D-A374-185BFCB2D6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939" y="1194146"/>
            <a:ext cx="11447999" cy="5292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fr-FR" dirty="0"/>
              <a:t>Sous-titre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11BF9511-C771-2141-9EBC-AA0DF8DA24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5770" y="6678040"/>
            <a:ext cx="7847234" cy="107722"/>
          </a:xfrm>
        </p:spPr>
        <p:txBody>
          <a:bodyPr wrap="square" lIns="0" tIns="0" bIns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Police système"/>
              <a:buNone/>
              <a:tabLst/>
              <a:defRPr sz="700"/>
            </a:lvl1pPr>
            <a:lvl2pPr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Police système"/>
              <a:buNone/>
              <a:tabLst/>
              <a:defRPr/>
            </a:pPr>
            <a:r>
              <a:rPr lang="fr-FR" dirty="0"/>
              <a:t>(N) Source | (N+1) Source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902A306-AD28-614E-AE5B-5D600BA50467}"/>
              </a:ext>
            </a:extLst>
          </p:cNvPr>
          <p:cNvSpPr txBox="1"/>
          <p:nvPr/>
        </p:nvSpPr>
        <p:spPr>
          <a:xfrm>
            <a:off x="1200438" y="6678040"/>
            <a:ext cx="405332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Sources :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26C58CCF-AC5E-CD41-BCD0-9DA295D4FF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0939" y="1911691"/>
            <a:ext cx="11447999" cy="1270896"/>
          </a:xfrm>
          <a:prstGeom prst="rect">
            <a:avLst/>
          </a:prstGeom>
        </p:spPr>
        <p:txBody>
          <a:bodyPr>
            <a:noAutofit/>
          </a:bodyPr>
          <a:lstStyle>
            <a:lvl1pPr marL="185738" marR="0" indent="-1857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defRPr>
            </a:lvl1pPr>
            <a:lvl2pPr marL="409575" marR="0" indent="-1730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Courier New" panose="02070309020205020404" pitchFamily="49" charset="0"/>
              <a:buChar char="o"/>
              <a:tabLst/>
              <a:def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defRPr>
            </a:lvl2pPr>
            <a:lvl3pPr marL="584200" marR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70000"/>
              <a:buFont typeface="Wingdings" pitchFamily="2" charset="2"/>
              <a:buChar char="Ø"/>
              <a:tabLst/>
              <a:def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defRPr>
            </a:lvl3pPr>
            <a:lvl4pPr marL="758825" marR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Wingdings" pitchFamily="2" charset="2"/>
              <a:buChar char="§"/>
              <a:tabLst/>
              <a:def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defRPr>
            </a:lvl4pPr>
            <a:lvl5pPr marL="1069975" marR="0" indent="-1873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defRPr>
            </a:lvl5pPr>
          </a:lstStyle>
          <a:p>
            <a:pPr marL="185738" marR="0" lvl="0" indent="-1857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Liste à puces</a:t>
            </a:r>
          </a:p>
          <a:p>
            <a:pPr marL="409575" marR="0" lvl="1" indent="-1730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584200" marR="0" lvl="2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70000"/>
              <a:buFont typeface="Wingdings" pitchFamily="2" charset="2"/>
              <a:buChar char="Ø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758825" marR="0" lvl="3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1069975" marR="0" lvl="4" indent="-1873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84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Sous-Titre + N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42F0B7-09E1-2544-88AF-F81E2632D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fr-FR" dirty="0"/>
              <a:t>Titre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A1CA980-6EC4-1249-B437-9C2679BA91F8}"/>
              </a:ext>
            </a:extLst>
          </p:cNvPr>
          <p:cNvCxnSpPr>
            <a:cxnSpLocks/>
          </p:cNvCxnSpPr>
          <p:nvPr/>
        </p:nvCxnSpPr>
        <p:spPr>
          <a:xfrm>
            <a:off x="-17963" y="1078298"/>
            <a:ext cx="2647912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4FE0BB6A-8FDF-414D-A374-185BFCB2D6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939" y="1194146"/>
            <a:ext cx="11447999" cy="5292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fr-FR" dirty="0"/>
              <a:t>Sous-titre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11BF9511-C771-2141-9EBC-AA0DF8DA24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5770" y="6678040"/>
            <a:ext cx="7847234" cy="107722"/>
          </a:xfrm>
        </p:spPr>
        <p:txBody>
          <a:bodyPr wrap="square" lIns="0" tIns="0" bIns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Police système"/>
              <a:buNone/>
              <a:tabLst/>
              <a:defRPr sz="700"/>
            </a:lvl1pPr>
            <a:lvl2pPr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Police système"/>
              <a:buNone/>
              <a:tabLst/>
              <a:defRPr/>
            </a:pPr>
            <a:r>
              <a:rPr lang="fr-FR" dirty="0"/>
              <a:t>(N) Note | (N+1) Note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902A306-AD28-614E-AE5B-5D600BA50467}"/>
              </a:ext>
            </a:extLst>
          </p:cNvPr>
          <p:cNvSpPr txBox="1"/>
          <p:nvPr/>
        </p:nvSpPr>
        <p:spPr>
          <a:xfrm>
            <a:off x="1200438" y="6678040"/>
            <a:ext cx="405332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Note :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51A8E1C1-C97E-DE45-B017-E6DD780377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0939" y="1911691"/>
            <a:ext cx="11447999" cy="1270896"/>
          </a:xfrm>
          <a:prstGeom prst="rect">
            <a:avLst/>
          </a:prstGeom>
        </p:spPr>
        <p:txBody>
          <a:bodyPr>
            <a:noAutofit/>
          </a:bodyPr>
          <a:lstStyle>
            <a:lvl1pPr marL="185738" marR="0" indent="-1857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defRPr>
            </a:lvl1pPr>
            <a:lvl2pPr marL="409575" marR="0" indent="-1730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Courier New" panose="02070309020205020404" pitchFamily="49" charset="0"/>
              <a:buChar char="o"/>
              <a:tabLst/>
              <a:def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defRPr>
            </a:lvl2pPr>
            <a:lvl3pPr marL="584200" marR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70000"/>
              <a:buFont typeface="Wingdings" pitchFamily="2" charset="2"/>
              <a:buChar char="Ø"/>
              <a:tabLst/>
              <a:def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defRPr>
            </a:lvl3pPr>
            <a:lvl4pPr marL="758825" marR="0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  <a:def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defRPr>
            </a:lvl4pPr>
            <a:lvl5pPr marL="1069975" marR="0" indent="-1873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defRPr>
            </a:lvl5pPr>
          </a:lstStyle>
          <a:p>
            <a:pPr marL="185738" marR="0" lvl="0" indent="-1857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Liste à puces</a:t>
            </a:r>
          </a:p>
          <a:p>
            <a:pPr marL="409575" marR="0" lvl="1" indent="-1730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584200" marR="0" lvl="2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70000"/>
              <a:buFont typeface="Wingdings" pitchFamily="2" charset="2"/>
              <a:buChar char="Ø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758825" marR="0" lvl="3" indent="-1746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1069975" marR="0" lvl="4" indent="-1873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683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884EDB-45E5-FB4C-B380-6FBA362648D8}"/>
              </a:ext>
            </a:extLst>
          </p:cNvPr>
          <p:cNvSpPr/>
          <p:nvPr/>
        </p:nvSpPr>
        <p:spPr>
          <a:xfrm>
            <a:off x="444000" y="578796"/>
            <a:ext cx="11304000" cy="5700408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080000" tIns="126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Partie 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Partie 2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Partie 3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Partie 4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Partie 5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218DFEB-17E7-1242-A195-0E3A97CFC9B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8BC7A4-EFA2-F245-A4FB-074BCAE42C6D}"/>
                </a:ext>
              </a:extLst>
            </p:cNvPr>
            <p:cNvSpPr/>
            <p:nvPr/>
          </p:nvSpPr>
          <p:spPr>
            <a:xfrm>
              <a:off x="0" y="0"/>
              <a:ext cx="432000" cy="6858000"/>
            </a:xfrm>
            <a:prstGeom prst="rect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D9F4A7-5DB8-6C42-ABF5-75E0098CE9A2}"/>
                </a:ext>
              </a:extLst>
            </p:cNvPr>
            <p:cNvSpPr/>
            <p:nvPr/>
          </p:nvSpPr>
          <p:spPr>
            <a:xfrm>
              <a:off x="11760000" y="0"/>
              <a:ext cx="432000" cy="6858000"/>
            </a:xfrm>
            <a:prstGeom prst="rect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C41202-9377-DA46-9F14-6F8C906A9DBB}"/>
                </a:ext>
              </a:extLst>
            </p:cNvPr>
            <p:cNvSpPr/>
            <p:nvPr/>
          </p:nvSpPr>
          <p:spPr>
            <a:xfrm>
              <a:off x="0" y="6279204"/>
              <a:ext cx="12172016" cy="578796"/>
            </a:xfrm>
            <a:prstGeom prst="rect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FFA51D-93E1-734D-B08A-00AE2055C60B}"/>
                </a:ext>
              </a:extLst>
            </p:cNvPr>
            <p:cNvSpPr/>
            <p:nvPr/>
          </p:nvSpPr>
          <p:spPr>
            <a:xfrm>
              <a:off x="0" y="0"/>
              <a:ext cx="12172016" cy="578796"/>
            </a:xfrm>
            <a:prstGeom prst="rect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Shape 11">
            <a:extLst>
              <a:ext uri="{FF2B5EF4-FFF2-40B4-BE49-F238E27FC236}">
                <a16:creationId xmlns:a16="http://schemas.microsoft.com/office/drawing/2014/main" id="{6EFC3525-A3CD-994B-80BE-310C759D358B}"/>
              </a:ext>
            </a:extLst>
          </p:cNvPr>
          <p:cNvSpPr txBox="1">
            <a:spLocks/>
          </p:cNvSpPr>
          <p:nvPr/>
        </p:nvSpPr>
        <p:spPr>
          <a:xfrm>
            <a:off x="444000" y="24130"/>
            <a:ext cx="113040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3999" tIns="91425" rIns="91425" bIns="91425" rtlCol="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1" i="0" u="none" strike="noStrike" cap="none">
                <a:solidFill>
                  <a:srgbClr val="FFCB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dobe Arabic" panose="02040503050201020203" pitchFamily="18" charset="-78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fr-FR" sz="6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cs typeface="Adobe Arabic" panose="02040503050201020203" pitchFamily="18" charset="-78"/>
                <a:sym typeface="Arial"/>
              </a:rPr>
              <a:t>Agenda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E6E739C-DB58-034F-9E27-73532F68A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414" y="4700460"/>
            <a:ext cx="1988631" cy="1988631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0A9917E-9EFB-BF48-8D92-0CD22D2AC05B}"/>
              </a:ext>
            </a:extLst>
          </p:cNvPr>
          <p:cNvCxnSpPr>
            <a:cxnSpLocks/>
          </p:cNvCxnSpPr>
          <p:nvPr/>
        </p:nvCxnSpPr>
        <p:spPr>
          <a:xfrm>
            <a:off x="-17963" y="1989716"/>
            <a:ext cx="1412423" cy="0"/>
          </a:xfrm>
          <a:prstGeom prst="line">
            <a:avLst/>
          </a:prstGeom>
          <a:ln w="857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86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F6CDAC1-723B-2647-9D98-D1F6F9D23198}"/>
              </a:ext>
            </a:extLst>
          </p:cNvPr>
          <p:cNvSpPr/>
          <p:nvPr/>
        </p:nvSpPr>
        <p:spPr>
          <a:xfrm>
            <a:off x="11481597" y="6678040"/>
            <a:ext cx="338400" cy="111600"/>
          </a:xfrm>
          <a:prstGeom prst="rect">
            <a:avLst/>
          </a:prstGeom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r"/>
            <a:fld id="{A550EB47-2723-A140-A5A9-5EDC3F6039EF}" type="slidenum">
              <a:rPr lang="fr-FR" sz="700" smtClean="0"/>
              <a:pPr algn="r"/>
              <a:t>‹N°›</a:t>
            </a:fld>
            <a:endParaRPr lang="fr-FR" sz="700" dirty="0"/>
          </a:p>
        </p:txBody>
      </p:sp>
      <p:sp>
        <p:nvSpPr>
          <p:cNvPr id="4" name="Espace réservé du titre 3">
            <a:extLst>
              <a:ext uri="{FF2B5EF4-FFF2-40B4-BE49-F238E27FC236}">
                <a16:creationId xmlns:a16="http://schemas.microsoft.com/office/drawing/2014/main" id="{A7138BBD-1AF1-B145-A948-BEDF71FB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99" y="177801"/>
            <a:ext cx="11447999" cy="8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1DE4992-29A2-B040-A006-FAF34C57A358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000" y="6637027"/>
            <a:ext cx="694800" cy="13776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59AA384-8816-584E-B13F-07E34A1A8904}"/>
              </a:ext>
            </a:extLst>
          </p:cNvPr>
          <p:cNvSpPr txBox="1"/>
          <p:nvPr/>
        </p:nvSpPr>
        <p:spPr>
          <a:xfrm>
            <a:off x="9718211" y="6678040"/>
            <a:ext cx="17696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Confidentiel – Propriété d’Axionable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AC3EC1D-9995-3447-AA1A-5B7A6FE0A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998" y="1194146"/>
            <a:ext cx="11447999" cy="5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794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73" r:id="rId2"/>
    <p:sldLayoutId id="2147483847" r:id="rId3"/>
    <p:sldLayoutId id="2147483868" r:id="rId4"/>
    <p:sldLayoutId id="2147483855" r:id="rId5"/>
    <p:sldLayoutId id="2147483846" r:id="rId6"/>
    <p:sldLayoutId id="2147483854" r:id="rId7"/>
    <p:sldLayoutId id="2147483870" r:id="rId8"/>
    <p:sldLayoutId id="2147483849" r:id="rId9"/>
    <p:sldLayoutId id="2147483850" r:id="rId10"/>
    <p:sldLayoutId id="2147483851" r:id="rId11"/>
    <p:sldLayoutId id="2147483872" r:id="rId12"/>
    <p:sldLayoutId id="2147483871" r:id="rId13"/>
    <p:sldLayoutId id="2147483853" r:id="rId14"/>
    <p:sldLayoutId id="2147483856" r:id="rId15"/>
    <p:sldLayoutId id="2147483858" r:id="rId16"/>
    <p:sldLayoutId id="2147483860" r:id="rId17"/>
    <p:sldLayoutId id="2147483869" r:id="rId18"/>
    <p:sldLayoutId id="2147483861" r:id="rId19"/>
    <p:sldLayoutId id="2147483862" r:id="rId20"/>
    <p:sldLayoutId id="2147483863" r:id="rId21"/>
    <p:sldLayoutId id="2147483867" r:id="rId22"/>
    <p:sldLayoutId id="2147483865" r:id="rId23"/>
    <p:sldLayoutId id="2147483866" r:id="rId2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400" b="1" i="0" u="none" strike="noStrike" kern="1200" cap="none" spc="-150" dirty="0">
          <a:solidFill>
            <a:srgbClr val="000000"/>
          </a:solidFill>
          <a:effectLst/>
          <a:latin typeface="Century Gothic" panose="020B0502020202020204" pitchFamily="34" charset="0"/>
          <a:ea typeface="Geneva" panose="020B0503030404040204" pitchFamily="34" charset="0"/>
          <a:cs typeface="Tahoma" panose="020B0604030504040204" pitchFamily="34" charset="0"/>
          <a:sym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Police système"/>
        <a:buNone/>
        <a:tabLst/>
        <a:defRPr lang="fr-FR" sz="1200" kern="1200" dirty="0" smtClean="0">
          <a:solidFill>
            <a:schemeClr val="tx1"/>
          </a:solidFill>
          <a:effectLst/>
          <a:latin typeface="Century Gothic" panose="020B0502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None/>
        <a:tabLst/>
        <a:defRPr lang="fr-FR" sz="1200" b="0" kern="1200" dirty="0" smtClean="0">
          <a:solidFill>
            <a:schemeClr val="tx1"/>
          </a:solidFill>
          <a:effectLst/>
          <a:latin typeface="Century Gothic" panose="020B0502020202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Courier New" panose="02070309020205020404" pitchFamily="49" charset="0"/>
        <a:buNone/>
        <a:tabLst/>
        <a:defRPr lang="fr-FR" sz="1200" kern="1200" dirty="0" smtClean="0">
          <a:solidFill>
            <a:schemeClr val="tx1"/>
          </a:solidFill>
          <a:effectLst/>
          <a:latin typeface="Century Gothic" panose="020B0502020202020204" pitchFamily="34" charset="0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None/>
        <a:tabLst/>
        <a:defRPr lang="fr-FR" sz="1200" b="0" kern="1200" dirty="0" smtClean="0">
          <a:solidFill>
            <a:schemeClr val="tx1"/>
          </a:solidFill>
          <a:effectLst/>
          <a:latin typeface="Century Gothic" panose="020B0502020202020204" pitchFamily="34" charset="0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None/>
        <a:tabLst/>
        <a:defRPr lang="fr-FR" sz="1200" kern="1200" dirty="0" smtClean="0">
          <a:solidFill>
            <a:schemeClr val="tx1"/>
          </a:solidFill>
          <a:effectLst/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uv.fr/fr/reuses/climate-accessibility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Axionable/hackathon-donnees-ouvertes-MF__acces-a-la-donne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BE-B34D-C739-1693-995EC68D7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09 avril 2024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98ABB2-4CDD-87B3-F337-89C3DDD57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149" y="3713784"/>
            <a:ext cx="9732408" cy="418576"/>
          </a:xfrm>
        </p:spPr>
        <p:txBody>
          <a:bodyPr/>
          <a:lstStyle/>
          <a:p>
            <a:r>
              <a:rPr lang="fr-FR" dirty="0" err="1"/>
              <a:t>Climate</a:t>
            </a:r>
            <a:r>
              <a:rPr lang="fr-FR" dirty="0"/>
              <a:t> </a:t>
            </a:r>
            <a:r>
              <a:rPr lang="fr-FR" dirty="0" err="1"/>
              <a:t>Accessibility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519A0-E287-3AD3-382E-A931CE513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Hackathon données ouvertes Météo-France</a:t>
            </a:r>
          </a:p>
        </p:txBody>
      </p:sp>
      <p:pic>
        <p:nvPicPr>
          <p:cNvPr id="5" name="Google Shape;436;p1">
            <a:extLst>
              <a:ext uri="{FF2B5EF4-FFF2-40B4-BE49-F238E27FC236}">
                <a16:creationId xmlns:a16="http://schemas.microsoft.com/office/drawing/2014/main" id="{0D4A587E-7C06-4A4A-7345-58DE4C99B73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16545" y="4915031"/>
            <a:ext cx="2372408" cy="103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3">
            <a:extLst>
              <a:ext uri="{FF2B5EF4-FFF2-40B4-BE49-F238E27FC236}">
                <a16:creationId xmlns:a16="http://schemas.microsoft.com/office/drawing/2014/main" id="{D1B45C53-A3AC-1134-5D45-BC21F43462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9340" y="4953663"/>
            <a:ext cx="995225" cy="957110"/>
          </a:xfrm>
          <a:prstGeom prst="rect">
            <a:avLst/>
          </a:prstGeom>
        </p:spPr>
      </p:pic>
      <p:pic>
        <p:nvPicPr>
          <p:cNvPr id="7" name="Image 9">
            <a:extLst>
              <a:ext uri="{FF2B5EF4-FFF2-40B4-BE49-F238E27FC236}">
                <a16:creationId xmlns:a16="http://schemas.microsoft.com/office/drawing/2014/main" id="{C931CDEA-B922-F622-D52D-CDECE1681DC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7530" y="4953663"/>
            <a:ext cx="995224" cy="99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69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DC25869-DCC0-C246-E2B7-F2BFD4C31C95}"/>
              </a:ext>
            </a:extLst>
          </p:cNvPr>
          <p:cNvSpPr/>
          <p:nvPr/>
        </p:nvSpPr>
        <p:spPr>
          <a:xfrm>
            <a:off x="1052380" y="4399876"/>
            <a:ext cx="10114210" cy="2055487"/>
          </a:xfrm>
          <a:prstGeom prst="roundRect">
            <a:avLst/>
          </a:prstGeom>
          <a:noFill/>
          <a:ln w="1905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rIns="72000" rtlCol="0" anchor="ctr"/>
          <a:lstStyle/>
          <a:p>
            <a:pPr algn="l" defTabSz="914400"/>
            <a:endParaRPr lang="fr-FR" sz="1200" dirty="0" err="1">
              <a:latin typeface="Century Gothic" panose="020B0502020202020204" pitchFamily="34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0E5C504-C5D2-AB9D-8D69-72199FC5C91C}"/>
              </a:ext>
            </a:extLst>
          </p:cNvPr>
          <p:cNvSpPr/>
          <p:nvPr/>
        </p:nvSpPr>
        <p:spPr>
          <a:xfrm>
            <a:off x="6367958" y="2964531"/>
            <a:ext cx="4772977" cy="1168631"/>
          </a:xfrm>
          <a:prstGeom prst="roundRect">
            <a:avLst/>
          </a:prstGeom>
          <a:noFill/>
          <a:ln w="1905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rIns="72000" rtlCol="0" anchor="ctr"/>
          <a:lstStyle/>
          <a:p>
            <a:pPr algn="l" defTabSz="914400"/>
            <a:endParaRPr lang="fr-FR" sz="1200" dirty="0" err="1">
              <a:latin typeface="Century Gothic" panose="020B0502020202020204" pitchFamily="34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3038923-3337-6C30-E5A9-CCE79407FF06}"/>
              </a:ext>
            </a:extLst>
          </p:cNvPr>
          <p:cNvSpPr/>
          <p:nvPr/>
        </p:nvSpPr>
        <p:spPr>
          <a:xfrm>
            <a:off x="1052974" y="2964531"/>
            <a:ext cx="5012233" cy="1168631"/>
          </a:xfrm>
          <a:prstGeom prst="roundRect">
            <a:avLst/>
          </a:prstGeom>
          <a:noFill/>
          <a:ln w="1905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rIns="72000" rtlCol="0" anchor="ctr"/>
          <a:lstStyle/>
          <a:p>
            <a:pPr algn="l" defTabSz="914400"/>
            <a:endParaRPr lang="fr-FR" sz="1200" dirty="0" err="1">
              <a:latin typeface="Century Gothic" panose="020B0502020202020204" pitchFamily="34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8FBC9CC-7833-988C-FDDB-70E0A23B2EA0}"/>
              </a:ext>
            </a:extLst>
          </p:cNvPr>
          <p:cNvSpPr/>
          <p:nvPr/>
        </p:nvSpPr>
        <p:spPr>
          <a:xfrm>
            <a:off x="1052380" y="1478342"/>
            <a:ext cx="10087233" cy="1095602"/>
          </a:xfrm>
          <a:prstGeom prst="roundRect">
            <a:avLst/>
          </a:prstGeom>
          <a:noFill/>
          <a:ln w="1905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rIns="72000" rtlCol="0" anchor="ctr"/>
          <a:lstStyle/>
          <a:p>
            <a:pPr algn="l" defTabSz="914400"/>
            <a:endParaRPr lang="fr-FR" sz="1200" dirty="0" err="1">
              <a:latin typeface="Century Gothic" panose="020B0502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3BB4D3F-A1CD-E947-2D7B-E5072EB6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cas d’usage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EC02461B-E493-0BEC-C6FF-F2ED8FD1067B}"/>
              </a:ext>
            </a:extLst>
          </p:cNvPr>
          <p:cNvSpPr txBox="1"/>
          <p:nvPr/>
        </p:nvSpPr>
        <p:spPr>
          <a:xfrm>
            <a:off x="1052381" y="1682142"/>
            <a:ext cx="10087233" cy="73866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400" kern="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Comment </a:t>
            </a:r>
            <a:r>
              <a:rPr lang="fr-FR" sz="1400" b="1" kern="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faciliter le quotidien des experts climats </a:t>
            </a:r>
            <a:r>
              <a:rPr lang="fr-FR" sz="1400" kern="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en </a:t>
            </a:r>
            <a:r>
              <a:rPr lang="fr-FR" sz="1400" b="1" kern="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réduisant les efforts de collecte </a:t>
            </a:r>
            <a:r>
              <a:rPr lang="fr-FR" sz="1400" kern="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(différents fournisseurs de données et modèles climatiques) et de </a:t>
            </a:r>
            <a:r>
              <a:rPr lang="fr-FR" sz="1400" b="1" kern="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transformation de données climatiques </a:t>
            </a:r>
            <a:r>
              <a:rPr lang="fr-FR" sz="1400" kern="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(formats hétérogènes) pour qu'ils puissent se concentrer sur des tâches à plus forte valeur ajoutée ?</a:t>
            </a: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2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70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F33353-7715-EA60-D21A-687280B63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29" y="1138417"/>
            <a:ext cx="579103" cy="57910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C2016452-967B-EC45-440B-45A2D5AFACC8}"/>
              </a:ext>
            </a:extLst>
          </p:cNvPr>
          <p:cNvSpPr txBox="1"/>
          <p:nvPr/>
        </p:nvSpPr>
        <p:spPr>
          <a:xfrm>
            <a:off x="5232622" y="1293334"/>
            <a:ext cx="1726749" cy="338554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kern="0" dirty="0">
                <a:solidFill>
                  <a:prstClr val="black"/>
                </a:solidFill>
                <a:latin typeface="+mj-lt"/>
              </a:rPr>
              <a:t>Problématique</a:t>
            </a:r>
            <a:endParaRPr kumimoji="0" lang="fr-FR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E714C8D2-52FE-1AAF-6D58-5DF090D8267E}"/>
              </a:ext>
            </a:extLst>
          </p:cNvPr>
          <p:cNvSpPr txBox="1"/>
          <p:nvPr/>
        </p:nvSpPr>
        <p:spPr>
          <a:xfrm>
            <a:off x="2254478" y="2795254"/>
            <a:ext cx="2355502" cy="338554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kern="0" dirty="0">
                <a:solidFill>
                  <a:prstClr val="black"/>
                </a:solidFill>
                <a:latin typeface="+mj-lt"/>
              </a:rPr>
              <a:t>Proposition de valeur</a:t>
            </a:r>
            <a:endParaRPr kumimoji="0" lang="fr-FR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FDB51683-1C95-D782-AE37-343812052C2F}"/>
              </a:ext>
            </a:extLst>
          </p:cNvPr>
          <p:cNvSpPr txBox="1"/>
          <p:nvPr/>
        </p:nvSpPr>
        <p:spPr>
          <a:xfrm>
            <a:off x="1052381" y="3219135"/>
            <a:ext cx="4759696" cy="73866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Nous proposons une </a:t>
            </a:r>
            <a:r>
              <a:rPr lang="fr-FR" sz="1400" b="1" kern="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application web</a:t>
            </a: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grand public </a:t>
            </a:r>
            <a:r>
              <a:rPr kumimoji="0" lang="fr-FR" sz="14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permettant de récupérer des données </a:t>
            </a: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nettoyées</a:t>
            </a:r>
            <a:r>
              <a:rPr kumimoji="0" lang="fr-FR" sz="14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fr-FR" sz="140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et </a:t>
            </a:r>
            <a:r>
              <a:rPr kumimoji="0" lang="fr-FR" sz="14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formatées</a:t>
            </a:r>
            <a:r>
              <a:rPr kumimoji="0" lang="fr-FR" sz="140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fr-FR" sz="14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en quelques actions.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C8D34C6D-0DB3-DA15-609D-A5AF0241E6EF}"/>
              </a:ext>
            </a:extLst>
          </p:cNvPr>
          <p:cNvSpPr txBox="1"/>
          <p:nvPr/>
        </p:nvSpPr>
        <p:spPr>
          <a:xfrm>
            <a:off x="8057766" y="2795254"/>
            <a:ext cx="1404000" cy="338554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Utilisateurs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269901DB-C102-822C-72EE-B0ADE5958335}"/>
              </a:ext>
            </a:extLst>
          </p:cNvPr>
          <p:cNvSpPr txBox="1"/>
          <p:nvPr/>
        </p:nvSpPr>
        <p:spPr>
          <a:xfrm>
            <a:off x="6379918" y="3307248"/>
            <a:ext cx="4759696" cy="56169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kern="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Experts métiers / techniques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(ex : </a:t>
            </a:r>
            <a:r>
              <a:rPr lang="fr-FR" sz="1400" kern="0" dirty="0">
                <a:solidFill>
                  <a:schemeClr val="bg1">
                    <a:lumMod val="25000"/>
                  </a:schemeClr>
                </a:solidFill>
                <a:latin typeface="+mj-lt"/>
              </a:rPr>
              <a:t>Data Scientists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Data </a:t>
            </a: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Analysts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Actuaires, etc.)</a:t>
            </a:r>
            <a:endParaRPr kumimoji="0" lang="fr-FR" sz="14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2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89" name="Image 88">
            <a:extLst>
              <a:ext uri="{FF2B5EF4-FFF2-40B4-BE49-F238E27FC236}">
                <a16:creationId xmlns:a16="http://schemas.microsoft.com/office/drawing/2014/main" id="{A70F7BE0-BE3D-57C9-9948-1B315E698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89" y="2722326"/>
            <a:ext cx="506258" cy="50625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0" name="Image 89">
            <a:extLst>
              <a:ext uri="{FF2B5EF4-FFF2-40B4-BE49-F238E27FC236}">
                <a16:creationId xmlns:a16="http://schemas.microsoft.com/office/drawing/2014/main" id="{0196927C-BB1C-5112-076D-1FB98CB1A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65" y="2707324"/>
            <a:ext cx="403831" cy="40383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3" name="ZoneTexte 92">
            <a:extLst>
              <a:ext uri="{FF2B5EF4-FFF2-40B4-BE49-F238E27FC236}">
                <a16:creationId xmlns:a16="http://schemas.microsoft.com/office/drawing/2014/main" id="{1226EFFF-116F-D240-C547-A413CA89ACCC}"/>
              </a:ext>
            </a:extLst>
          </p:cNvPr>
          <p:cNvSpPr txBox="1"/>
          <p:nvPr/>
        </p:nvSpPr>
        <p:spPr>
          <a:xfrm>
            <a:off x="5519997" y="4210988"/>
            <a:ext cx="1152000" cy="338554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kern="0" dirty="0">
                <a:solidFill>
                  <a:prstClr val="black"/>
                </a:solidFill>
                <a:latin typeface="+mj-lt"/>
              </a:rPr>
              <a:t>Solution</a:t>
            </a:r>
            <a:endParaRPr kumimoji="0" lang="fr-FR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7830B350-8BB2-1063-5C78-3B8C7A3FE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23" y="4230221"/>
            <a:ext cx="604303" cy="60430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1" name="ZoneTexte 90">
            <a:extLst>
              <a:ext uri="{FF2B5EF4-FFF2-40B4-BE49-F238E27FC236}">
                <a16:creationId xmlns:a16="http://schemas.microsoft.com/office/drawing/2014/main" id="{B2A1D3CD-373B-0591-839F-F570B031528C}"/>
              </a:ext>
            </a:extLst>
          </p:cNvPr>
          <p:cNvSpPr txBox="1"/>
          <p:nvPr/>
        </p:nvSpPr>
        <p:spPr>
          <a:xfrm>
            <a:off x="2015279" y="4513130"/>
            <a:ext cx="1590613" cy="30777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chemeClr val="bg1">
                    <a:lumMod val="25000"/>
                  </a:schemeClr>
                </a:solidFill>
                <a:effectLst/>
              </a:rPr>
              <a:t>DOWNLOADER</a:t>
            </a:r>
            <a:endParaRPr kumimoji="0" lang="fr-FR" sz="14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2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BA00B02E-8CE0-9CD0-F90B-A52E3ECDDF02}"/>
              </a:ext>
            </a:extLst>
          </p:cNvPr>
          <p:cNvSpPr txBox="1"/>
          <p:nvPr/>
        </p:nvSpPr>
        <p:spPr>
          <a:xfrm>
            <a:off x="5331481" y="4508479"/>
            <a:ext cx="1590613" cy="30777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chemeClr val="bg1">
                    <a:lumMod val="25000"/>
                  </a:schemeClr>
                </a:solidFill>
                <a:effectLst/>
              </a:rPr>
              <a:t>TRANSFORMER</a:t>
            </a:r>
            <a:endParaRPr kumimoji="0" lang="fr-FR" sz="14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2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E9061571-B813-E617-65A6-4713104109E0}"/>
              </a:ext>
            </a:extLst>
          </p:cNvPr>
          <p:cNvSpPr txBox="1"/>
          <p:nvPr/>
        </p:nvSpPr>
        <p:spPr>
          <a:xfrm>
            <a:off x="8608025" y="4508479"/>
            <a:ext cx="1590613" cy="30777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chemeClr val="bg1">
                    <a:lumMod val="25000"/>
                  </a:schemeClr>
                </a:solidFill>
                <a:effectLst/>
              </a:rPr>
              <a:t>EXPORTER</a:t>
            </a:r>
            <a:endParaRPr kumimoji="0" lang="fr-FR" sz="14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2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98CC5E0-4521-277B-9835-FF0253DC2405}"/>
              </a:ext>
            </a:extLst>
          </p:cNvPr>
          <p:cNvSpPr/>
          <p:nvPr/>
        </p:nvSpPr>
        <p:spPr>
          <a:xfrm>
            <a:off x="1392232" y="4816256"/>
            <a:ext cx="2971297" cy="1548650"/>
          </a:xfrm>
          <a:prstGeom prst="roundRect">
            <a:avLst/>
          </a:prstGeom>
          <a:solidFill>
            <a:schemeClr val="accent3"/>
          </a:solidFill>
          <a:ln w="635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rIns="72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1">
                    <a:lumMod val="25000"/>
                  </a:schemeClr>
                </a:solidFill>
                <a:effectLst/>
              </a:rPr>
              <a:t>Création d’un catalogue de données (sources / modèles climatiques)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1">
                    <a:lumMod val="25000"/>
                  </a:schemeClr>
                </a:solidFill>
                <a:effectLst/>
              </a:rPr>
              <a:t>Application de filtres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1">
                    <a:lumMod val="25000"/>
                  </a:schemeClr>
                </a:solidFill>
                <a:effectLst/>
              </a:rPr>
              <a:t>indicateurs/variables,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1">
                    <a:lumMod val="25000"/>
                  </a:schemeClr>
                </a:solidFill>
                <a:effectLst/>
              </a:rPr>
              <a:t>temporels,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1">
                    <a:lumMod val="25000"/>
                  </a:schemeClr>
                </a:solidFill>
                <a:effectLst/>
              </a:rPr>
              <a:t>géographiques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4EA4D0D-5C9D-74D9-D717-9F05D5023A48}"/>
              </a:ext>
            </a:extLst>
          </p:cNvPr>
          <p:cNvSpPr/>
          <p:nvPr/>
        </p:nvSpPr>
        <p:spPr>
          <a:xfrm>
            <a:off x="4713781" y="4816256"/>
            <a:ext cx="2971297" cy="1548650"/>
          </a:xfrm>
          <a:prstGeom prst="roundRect">
            <a:avLst/>
          </a:prstGeom>
          <a:solidFill>
            <a:schemeClr val="accent3"/>
          </a:solidFill>
          <a:ln w="635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rIns="72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1">
                    <a:lumMod val="25000"/>
                  </a:schemeClr>
                </a:solidFill>
                <a:effectLst/>
              </a:rPr>
              <a:t>Fusionner différentes </a:t>
            </a:r>
            <a:r>
              <a:rPr lang="fr-FR" sz="1100">
                <a:solidFill>
                  <a:schemeClr val="bg1">
                    <a:lumMod val="25000"/>
                  </a:schemeClr>
                </a:solidFill>
                <a:effectLst/>
              </a:rPr>
              <a:t>sources de </a:t>
            </a:r>
            <a:r>
              <a:rPr lang="fr-FR" sz="1100" dirty="0">
                <a:solidFill>
                  <a:schemeClr val="bg1">
                    <a:lumMod val="25000"/>
                  </a:schemeClr>
                </a:solidFill>
                <a:effectLst/>
              </a:rPr>
              <a:t>données : projections DRIAS et données SIM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1">
                    <a:lumMod val="25000"/>
                  </a:schemeClr>
                </a:solidFill>
                <a:effectLst/>
              </a:rPr>
              <a:t>Réaliser un changement d’échelle : passer du maillage SAFRAN au découpage communal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FAE1AA3-8FF9-EBF4-E363-69DDB4964DF7}"/>
              </a:ext>
            </a:extLst>
          </p:cNvPr>
          <p:cNvSpPr/>
          <p:nvPr/>
        </p:nvSpPr>
        <p:spPr>
          <a:xfrm>
            <a:off x="7915052" y="4816256"/>
            <a:ext cx="2971297" cy="1548650"/>
          </a:xfrm>
          <a:prstGeom prst="roundRect">
            <a:avLst/>
          </a:prstGeom>
          <a:solidFill>
            <a:schemeClr val="accent3"/>
          </a:solidFill>
          <a:ln w="635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rIns="72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100" b="1" i="1" dirty="0">
                <a:solidFill>
                  <a:schemeClr val="bg1">
                    <a:lumMod val="25000"/>
                  </a:schemeClr>
                </a:solidFill>
                <a:effectLst/>
              </a:rPr>
              <a:t>(à faire) </a:t>
            </a:r>
            <a:r>
              <a:rPr lang="fr-FR" sz="1100" dirty="0">
                <a:solidFill>
                  <a:schemeClr val="bg1">
                    <a:lumMod val="25000"/>
                  </a:schemeClr>
                </a:solidFill>
                <a:effectLst/>
              </a:rPr>
              <a:t>Sauvegarder la donnée dans les formats disponibles : tabulaire (CSV, Excel), GRIB et </a:t>
            </a:r>
            <a:r>
              <a:rPr lang="fr-FR" sz="1100" dirty="0" err="1">
                <a:solidFill>
                  <a:schemeClr val="bg1">
                    <a:lumMod val="25000"/>
                  </a:schemeClr>
                </a:solidFill>
                <a:effectLst/>
              </a:rPr>
              <a:t>netCDF</a:t>
            </a:r>
            <a:endParaRPr lang="fr-FR" sz="1100" dirty="0">
              <a:solidFill>
                <a:schemeClr val="bg1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100" b="1" i="1" dirty="0">
                <a:solidFill>
                  <a:schemeClr val="bg1">
                    <a:lumMod val="25000"/>
                  </a:schemeClr>
                </a:solidFill>
                <a:effectLst/>
              </a:rPr>
              <a:t>(à faire) </a:t>
            </a:r>
            <a:r>
              <a:rPr lang="fr-FR" sz="1100" dirty="0">
                <a:solidFill>
                  <a:schemeClr val="bg1">
                    <a:lumMod val="25000"/>
                  </a:schemeClr>
                </a:solidFill>
                <a:effectLst/>
              </a:rPr>
              <a:t>Mettre à jour une base de données </a:t>
            </a:r>
            <a:r>
              <a:rPr lang="fr-FR" sz="1100" dirty="0" err="1">
                <a:solidFill>
                  <a:schemeClr val="bg1">
                    <a:lumMod val="25000"/>
                  </a:schemeClr>
                </a:solidFill>
                <a:effectLst/>
              </a:rPr>
              <a:t>postgreSQL</a:t>
            </a:r>
            <a:endParaRPr lang="fr-FR" sz="1100" dirty="0">
              <a:solidFill>
                <a:schemeClr val="bg1">
                  <a:lumMod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35010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BB4D3F-A1CD-E947-2D7B-E5072EB6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Aperçu de l’application web</a:t>
            </a:r>
          </a:p>
        </p:txBody>
      </p:sp>
      <p:pic>
        <p:nvPicPr>
          <p:cNvPr id="11" name="Image 10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9EC160B-BD15-1C2B-469F-54175657D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928" y="1244694"/>
            <a:ext cx="6216143" cy="5281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804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1366BC-C6AD-9755-FF2B-5F9F222E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Démonstration vidéo du POC</a:t>
            </a:r>
            <a:endParaRPr lang="fr-FR" sz="2000" b="0" dirty="0">
              <a:solidFill>
                <a:schemeClr val="tx1"/>
              </a:solidFill>
            </a:endParaRPr>
          </a:p>
        </p:txBody>
      </p:sp>
      <p:pic>
        <p:nvPicPr>
          <p:cNvPr id="4" name="Vidéo démo ClimateAccesibility - Short">
            <a:hlinkClick r:id="" action="ppaction://media"/>
            <a:extLst>
              <a:ext uri="{FF2B5EF4-FFF2-40B4-BE49-F238E27FC236}">
                <a16:creationId xmlns:a16="http://schemas.microsoft.com/office/drawing/2014/main" id="{4884F84A-04DF-5CD7-7D33-FC26D51833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6238" y="1244518"/>
            <a:ext cx="9979523" cy="561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7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91F3B-6236-938A-F98F-6D45140C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Proposition d’architecture cloud cible</a:t>
            </a:r>
            <a:endParaRPr lang="fr-FR" b="0" dirty="0"/>
          </a:p>
        </p:txBody>
      </p:sp>
      <p:pic>
        <p:nvPicPr>
          <p:cNvPr id="4" name="Picture 3" descr="A diagram of a cloud computing system&#10;&#10;Description automatically generated">
            <a:extLst>
              <a:ext uri="{FF2B5EF4-FFF2-40B4-BE49-F238E27FC236}">
                <a16:creationId xmlns:a16="http://schemas.microsoft.com/office/drawing/2014/main" id="{0820888C-2431-1E1D-D967-2FF441AD5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723" y="1268833"/>
            <a:ext cx="7065818" cy="5292613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94059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BDDE-4E47-F37B-8B2F-0A4F8527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Livrables</a:t>
            </a:r>
          </a:p>
        </p:txBody>
      </p:sp>
      <p:sp>
        <p:nvSpPr>
          <p:cNvPr id="5" name="Espace réservé du texte 1">
            <a:extLst>
              <a:ext uri="{FF2B5EF4-FFF2-40B4-BE49-F238E27FC236}">
                <a16:creationId xmlns:a16="http://schemas.microsoft.com/office/drawing/2014/main" id="{3CBD8345-B295-C8B1-C084-3AA61F00F506}"/>
              </a:ext>
            </a:extLst>
          </p:cNvPr>
          <p:cNvSpPr txBox="1">
            <a:spLocks/>
          </p:cNvSpPr>
          <p:nvPr/>
        </p:nvSpPr>
        <p:spPr>
          <a:xfrm>
            <a:off x="929998" y="2164432"/>
            <a:ext cx="10332000" cy="2795026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90500" marR="0" lvl="0" indent="254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olice système"/>
              <a:buNone/>
              <a:tabLst/>
              <a:defRPr sz="1400" b="0" i="0" u="none" strike="noStrike" cap="none" dirty="0">
                <a:solidFill>
                  <a:schemeClr val="tx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92100" indent="-285750">
              <a:buBlip>
                <a:blip r:embed="rId2"/>
              </a:buBlip>
            </a:pPr>
            <a:r>
              <a:rPr lang="fr-FR" sz="2000" b="1" kern="0" dirty="0">
                <a:solidFill>
                  <a:srgbClr val="272C35"/>
                </a:solidFill>
              </a:rPr>
              <a:t>Réutilisation sur la plateforme « </a:t>
            </a:r>
            <a:r>
              <a:rPr lang="fr-FR" sz="2000" b="1" kern="0" dirty="0" err="1">
                <a:solidFill>
                  <a:srgbClr val="272C35"/>
                </a:solidFill>
              </a:rPr>
              <a:t>data.gouv.fr</a:t>
            </a:r>
            <a:r>
              <a:rPr lang="fr-FR" sz="2000" b="1" kern="0" dirty="0">
                <a:solidFill>
                  <a:srgbClr val="272C35"/>
                </a:solidFill>
              </a:rPr>
              <a:t> » : </a:t>
            </a:r>
            <a:r>
              <a:rPr lang="fr-FR" sz="2000" dirty="0">
                <a:hlinkClick r:id="rId3"/>
              </a:rPr>
              <a:t>https://www.data.gouv.fr/fr/reuses/climate-accessibility/</a:t>
            </a:r>
            <a:endParaRPr lang="fr-FR" sz="2000" dirty="0"/>
          </a:p>
          <a:p>
            <a:pPr marL="6350" indent="0"/>
            <a:endParaRPr lang="fr-FR" sz="2000" b="1" kern="0" dirty="0">
              <a:solidFill>
                <a:srgbClr val="272C35"/>
              </a:solidFill>
            </a:endParaRPr>
          </a:p>
          <a:p>
            <a:pPr marL="292100" indent="-285750">
              <a:buBlip>
                <a:blip r:embed="rId2"/>
              </a:buBlip>
            </a:pPr>
            <a:endParaRPr lang="fr-FR" sz="2000" b="1" kern="0" dirty="0">
              <a:solidFill>
                <a:srgbClr val="272C35"/>
              </a:solidFill>
            </a:endParaRPr>
          </a:p>
          <a:p>
            <a:pPr marL="292100" indent="-285750">
              <a:buBlip>
                <a:blip r:embed="rId2"/>
              </a:buBlip>
            </a:pPr>
            <a:r>
              <a:rPr lang="fr-FR" sz="2000" b="1" kern="0" dirty="0">
                <a:solidFill>
                  <a:srgbClr val="272C35"/>
                </a:solidFill>
              </a:rPr>
              <a:t>Lien vers le répertoire GitHub : </a:t>
            </a:r>
            <a:r>
              <a:rPr lang="fr-FR" sz="2000" kern="0" dirty="0">
                <a:solidFill>
                  <a:srgbClr val="272C35"/>
                </a:solidFill>
                <a:hlinkClick r:id="rId4"/>
              </a:rPr>
              <a:t>https://github.com/Axionable/hackathon-donnees-ouvertes-MF__acces-a-la-donnee</a:t>
            </a:r>
            <a:r>
              <a:rPr lang="fr-FR" sz="2000" kern="0" dirty="0">
                <a:solidFill>
                  <a:srgbClr val="272C3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2165509"/>
      </p:ext>
    </p:extLst>
  </p:cSld>
  <p:clrMapOvr>
    <a:masterClrMapping/>
  </p:clrMapOvr>
</p:sld>
</file>

<file path=ppt/theme/theme1.xml><?xml version="1.0" encoding="utf-8"?>
<a:theme xmlns:a="http://schemas.openxmlformats.org/drawingml/2006/main" name="Axio2021">
  <a:themeElements>
    <a:clrScheme name="Personnalisé 3">
      <a:dk1>
        <a:srgbClr val="333332"/>
      </a:dk1>
      <a:lt1>
        <a:srgbClr val="E5E5E5"/>
      </a:lt1>
      <a:dk2>
        <a:srgbClr val="687679"/>
      </a:dk2>
      <a:lt2>
        <a:srgbClr val="F9C100"/>
      </a:lt2>
      <a:accent1>
        <a:srgbClr val="FFD966"/>
      </a:accent1>
      <a:accent2>
        <a:srgbClr val="FCE498"/>
      </a:accent2>
      <a:accent3>
        <a:srgbClr val="FEF2CD"/>
      </a:accent3>
      <a:accent4>
        <a:srgbClr val="409CAA"/>
      </a:accent4>
      <a:accent5>
        <a:srgbClr val="FF9E00"/>
      </a:accent5>
      <a:accent6>
        <a:srgbClr val="ED5334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>
    <a:spDef>
      <a:spPr>
        <a:ln w="6350">
          <a:solidFill>
            <a:schemeClr val="bg1">
              <a:lumMod val="90000"/>
            </a:schemeClr>
          </a:solidFill>
          <a:tailEnd type="none"/>
        </a:ln>
      </a:spPr>
      <a:bodyPr lIns="72000" rIns="72000" rtlCol="0" anchor="ctr"/>
      <a:lstStyle>
        <a:defPPr algn="l" defTabSz="914400">
          <a:defRPr sz="1200" dirty="0" err="1" smtClean="0">
            <a:latin typeface="Century Gothic" panose="020B0502020202020204" pitchFamily="34" charset="0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9525">
          <a:solidFill>
            <a:schemeClr val="bg1">
              <a:lumMod val="90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5738" indent="-185738" algn="l" defTabSz="914400">
          <a:buFont typeface="Police système Courant"/>
          <a:buChar char="&gt;"/>
          <a:defRPr sz="1200" dirty="0">
            <a:solidFill>
              <a:sysClr val="windowText" lastClr="000000"/>
            </a:solidFill>
            <a:latin typeface="Century Gothic" panose="020B0502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Axio2021" id="{580C2EEB-FEA3-1E45-9550-EE28BF4F2563}" vid="{1C10C77B-0182-6543-87F1-AD18A88ACC0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BCE300B-B650-C54A-BFA4-B4FEA832D7B2}">
  <we:reference id="wa104381063" version="1.0.0.1" store="en-001" storeType="OMEX"/>
  <we:alternateReferences>
    <we:reference id="wa104381063" version="1.0.0.1" store="en-00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70732</TotalTime>
  <Words>240</Words>
  <Application>Microsoft Macintosh PowerPoint</Application>
  <PresentationFormat>Grand écran</PresentationFormat>
  <Paragraphs>32</Paragraphs>
  <Slides>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3" baseType="lpstr">
      <vt:lpstr>Arial</vt:lpstr>
      <vt:lpstr>Calibri</vt:lpstr>
      <vt:lpstr>Century Gothic</vt:lpstr>
      <vt:lpstr>Courier New</vt:lpstr>
      <vt:lpstr>Police système</vt:lpstr>
      <vt:lpstr>Wingdings</vt:lpstr>
      <vt:lpstr>Axio2021</vt:lpstr>
      <vt:lpstr>Climate Accessibility</vt:lpstr>
      <vt:lpstr>Présentation du cas d’usage</vt:lpstr>
      <vt:lpstr>Aperçu de l’application web</vt:lpstr>
      <vt:lpstr>Démonstration vidéo du POC</vt:lpstr>
      <vt:lpstr>Proposition d’architecture cloud cible</vt:lpstr>
      <vt:lpstr>Livrables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IA de confiance</dc:title>
  <dc:creator>Imène Boumghar</dc:creator>
  <cp:lastModifiedBy>Anthony Uzan</cp:lastModifiedBy>
  <cp:revision>507</cp:revision>
  <cp:lastPrinted>2021-11-02T09:12:48Z</cp:lastPrinted>
  <dcterms:created xsi:type="dcterms:W3CDTF">2021-06-03T08:56:30Z</dcterms:created>
  <dcterms:modified xsi:type="dcterms:W3CDTF">2024-04-11T07:32:39Z</dcterms:modified>
</cp:coreProperties>
</file>